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Dosis"/>
      <p:regular r:id="rId80"/>
      <p:bold r:id="rId81"/>
    </p:embeddedFont>
    <p:embeddedFont>
      <p:font typeface="Dosis Light"/>
      <p:regular r:id="rId82"/>
      <p:bold r:id="rId83"/>
    </p:embeddedFont>
    <p:embeddedFont>
      <p:font typeface="Montserrat"/>
      <p:regular r:id="rId84"/>
      <p:bold r:id="rId85"/>
      <p:italic r:id="rId86"/>
      <p:boldItalic r:id="rId87"/>
    </p:embeddedFont>
    <p:embeddedFont>
      <p:font typeface="Montserrat ExtraBold"/>
      <p:bold r:id="rId88"/>
      <p:boldItalic r:id="rId89"/>
    </p:embeddedFont>
    <p:embeddedFont>
      <p:font typeface="Dosis SemiBold"/>
      <p:regular r:id="rId90"/>
      <p:bold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-regular.fntdata"/><Relationship Id="rId83" Type="http://schemas.openxmlformats.org/officeDocument/2006/relationships/font" Target="fonts/DosisLight-bold.fntdata"/><Relationship Id="rId42" Type="http://schemas.openxmlformats.org/officeDocument/2006/relationships/slide" Target="slides/slide36.xml"/><Relationship Id="rId86" Type="http://schemas.openxmlformats.org/officeDocument/2006/relationships/font" Target="fonts/Montserrat-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-bold.fntdata"/><Relationship Id="rId44" Type="http://schemas.openxmlformats.org/officeDocument/2006/relationships/slide" Target="slides/slide38.xml"/><Relationship Id="rId88" Type="http://schemas.openxmlformats.org/officeDocument/2006/relationships/font" Target="fonts/MontserratExtraBold-bold.fntdata"/><Relationship Id="rId43" Type="http://schemas.openxmlformats.org/officeDocument/2006/relationships/slide" Target="slides/slide37.xml"/><Relationship Id="rId87" Type="http://schemas.openxmlformats.org/officeDocument/2006/relationships/font" Target="fonts/Montserrat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ExtraBold-boldItalic.fntdata"/><Relationship Id="rId80" Type="http://schemas.openxmlformats.org/officeDocument/2006/relationships/font" Target="fonts/Dosis-regular.fntdata"/><Relationship Id="rId82" Type="http://schemas.openxmlformats.org/officeDocument/2006/relationships/font" Target="fonts/DosisLight-regular.fntdata"/><Relationship Id="rId81" Type="http://schemas.openxmlformats.org/officeDocument/2006/relationships/font" Target="fonts/Dosi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DosisSemiBold-bold.fntdata"/><Relationship Id="rId90" Type="http://schemas.openxmlformats.org/officeDocument/2006/relationships/font" Target="fonts/DosisSemiBold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f463f9b34e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f463f9b34e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Diisi perkenalan tutor, memang ditaruh di awal untuk perkenalan dalam video sebelum masuk ke materi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a2dde65bb_0_2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3a2dde65bb_0_2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3a2dde65bb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13a2dde65bb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a2dde65bb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13a2dde65bb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3a2dde65b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3a2dde65bb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a2dde65bb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13a2dde65bb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3c2c8d7cdf_1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801" name="Google Shape;801;g13c2c8d7cdf_1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3a2dde65bb_0_7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13a2dde65bb_0_7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828" name="Google Shape;828;g13a2dde65bb_0_7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3a2dde65bb_0_7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g13a2dde65bb_0_7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856" name="Google Shape;856;g13a2dde65bb_0_7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f463f9b34e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gf463f9b34e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f463f9b34e_0_3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gf463f9b34e_0_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877" name="Google Shape;877;gf463f9b34e_0_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f463f9b34e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Dicontohin utk tipe company beda, yg wellknown, dan gatau siape tu</a:t>
            </a:r>
            <a:endParaRPr/>
          </a:p>
        </p:txBody>
      </p:sp>
      <p:sp>
        <p:nvSpPr>
          <p:cNvPr id="896" name="Google Shape;896;gf463f9b34e_0_7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3a2dde65bb_0_1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13a2dde65bb_0_1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3c2c8d7cdf_1_5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912" name="Google Shape;912;g13c2c8d7cdf_1_5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3c2c8d7cdf_1_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13c2c8d7cdf_1_5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3c2c8d7cdf_1_5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13c2c8d7cdf_1_5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948" name="Google Shape;948;g13c2c8d7cdf_1_5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3c2c8d7cdf_1_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13c2c8d7cdf_1_5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3c2c8d7cdf_1_6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3" name="Google Shape;983;g13c2c8d7cdf_1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984" name="Google Shape;984;g13c2c8d7cdf_1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3c2c8d7cdf_1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13c2c8d7cdf_1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3c2c8d7cdf_1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13c2c8d7cdf_1_6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3c2c8d7cdf_1_6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13c2c8d7cdf_1_6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047" name="Google Shape;1047;g13c2c8d7cdf_1_6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c2c8d7cd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642" name="Google Shape;642;g13c2c8d7cd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3c2c8d7cdf_1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g13c2c8d7cdf_1_6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c2c8d7cdf_1_6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g13c2c8d7cdf_1_6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3c2c8d7cdf_1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13c2c8d7cdf_1_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c2c8d7cdf_1_7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1098" name="Google Shape;1098;g13c2c8d7cdf_1_7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3a2dde65bb_0_1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13a2dde65bb_0_1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13a2dde65bb_0_1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g13a2dde65bb_0_1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3a2dde65bb_0_16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13a2dde65bb_0_16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3a2dde65bb_0_1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13a2dde65bb_0_1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3a2dde65bb_0_1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13a2dde65bb_0_17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3a2dde65bb_0_1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g13a2dde65bb_0_17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3a2dde65bb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13a2dde65bb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g13a2dde65bb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3a2dde65bb_0_17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13a2dde65bb_0_17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13c2c8d7cdf_1_1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1257" name="Google Shape;1257;g13c2c8d7cdf_1_1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3a2dde65bb_0_2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g13a2dde65bb_0_2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3a2dde65bb_0_2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5" name="Google Shape;1295;g13a2dde65bb_0_2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296" name="Google Shape;1296;g13a2dde65bb_0_2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a2dde65bb_0_2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13a2dde65bb_0_2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3a2dde65bb_0_2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13a2dde65bb_0_2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3a2dde65bb_0_2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g13a2dde65bb_0_2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3a2dde65bb_0_2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13a2dde65bb_0_2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3a2dde65bb_0_2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13a2dde65bb_0_2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f47f8cd3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gf47f8cd3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a2dde65bb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g13a2dde65bb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" name="Google Shape;682;g13a2dde65bb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13c2c8d7cdf_1_1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1418" name="Google Shape;1418;g13c2c8d7cdf_1_15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13c2c8d7cdf_1_15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13c2c8d7cdf_1_15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3c2c8d7cdf_1_15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g13c2c8d7cdf_1_15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457" name="Google Shape;1457;g13c2c8d7cdf_1_15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13c2c8d7cdf_1_1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g13c2c8d7cdf_1_1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3c2c8d7cdf_1_1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13c2c8d7cdf_1_1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13c2c8d7cdf_1_15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8" name="Google Shape;1498;g13c2c8d7cdf_1_1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13c2c8d7cdf_1_1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3c2c8d7cdf_1_1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g13c2c8d7cdf_1_1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3c2c8d7cdf_1_16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1538" name="Google Shape;1538;g13c2c8d7cdf_1_16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f463f9b34e_0_1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gf463f9b34e_0_1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3c2c8d7cdf_1_20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g13c2c8d7cdf_1_20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3a2dde65bb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3a2dde65bb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13c2c8d7cdf_1_20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g13c2c8d7cdf_1_20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3a2dde65bb_0_5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Diisi seluruh subtopik yang akan dipelajari</a:t>
            </a:r>
            <a:endParaRPr/>
          </a:p>
        </p:txBody>
      </p:sp>
      <p:sp>
        <p:nvSpPr>
          <p:cNvPr id="1652" name="Google Shape;1652;g13a2dde65bb_0_5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3a2dde65bb_0_3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g13a2dde65bb_0_3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3a2dde65bb_0_33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13a2dde65bb_0_33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13a2dde65bb_0_33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g13a2dde65bb_0_33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a2dde65bb_0_33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7" name="Google Shape;1727;g13a2dde65bb_0_33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13a2dde65bb_0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g13a2dde65bb_0_3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13a2dde65bb_0_3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13a2dde65bb_0_3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a2dde65bb_0_3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13a2dde65bb_0_3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3a2dde65bb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g13a2dde65bb_0_3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3a2dde65bb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13a2dde65bb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13a2dde65bb_0_3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g13a2dde65bb_0_3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13a2dde65bb_0_3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13a2dde65bb_0_3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g13a2dde65bb_0_33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35247be0bd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35247be0bd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fdb246aa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fdb246aa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3a2dde65bb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13a2dde65bb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3a2dde65bb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3a2dde65bb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4" y="744575"/>
            <a:ext cx="4191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b="1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55650"/>
            <a:ext cx="419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">
  <p:cSld name="BLANK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Judul">
  <p:cSld name="Slide Judul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3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51" name="Google Shape;51;p13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52" name="Google Shape;52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13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799649" y="263274"/>
            <a:ext cx="2669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Defining Goal</a:t>
            </a:r>
            <a:endParaRPr b="1" i="0" sz="24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634409" y="1034645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this goal so bad?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50044" y="1407338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666173" y="2109178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want to achieve for the next 6-12 month?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348727" y="899023"/>
            <a:ext cx="354600" cy="401714"/>
            <a:chOff x="464969" y="1198697"/>
            <a:chExt cx="472800" cy="535618"/>
          </a:xfrm>
        </p:grpSpPr>
        <p:sp>
          <p:nvSpPr>
            <p:cNvPr id="59" name="Google Shape;59;p13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1" name="Google Shape;61;p13"/>
          <p:cNvGrpSpPr/>
          <p:nvPr/>
        </p:nvGrpSpPr>
        <p:grpSpPr>
          <a:xfrm>
            <a:off x="348726" y="1961489"/>
            <a:ext cx="354600" cy="401714"/>
            <a:chOff x="464969" y="1198697"/>
            <a:chExt cx="472800" cy="535618"/>
          </a:xfrm>
        </p:grpSpPr>
        <p:sp>
          <p:nvSpPr>
            <p:cNvPr id="62" name="Google Shape;62;p13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3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4" name="Google Shape;64;p13"/>
          <p:cNvSpPr txBox="1"/>
          <p:nvPr>
            <p:ph idx="2" type="body"/>
          </p:nvPr>
        </p:nvSpPr>
        <p:spPr>
          <a:xfrm>
            <a:off x="351466" y="2447117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3"/>
          <p:cNvSpPr txBox="1"/>
          <p:nvPr/>
        </p:nvSpPr>
        <p:spPr>
          <a:xfrm>
            <a:off x="663434" y="3099873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need to achieve those target?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345986" y="2952184"/>
            <a:ext cx="354600" cy="401714"/>
            <a:chOff x="464969" y="1198697"/>
            <a:chExt cx="472800" cy="535618"/>
          </a:xfrm>
        </p:grpSpPr>
        <p:sp>
          <p:nvSpPr>
            <p:cNvPr id="67" name="Google Shape;67;p13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" name="Google Shape;69;p13"/>
          <p:cNvSpPr txBox="1"/>
          <p:nvPr>
            <p:ph idx="3" type="body"/>
          </p:nvPr>
        </p:nvSpPr>
        <p:spPr>
          <a:xfrm>
            <a:off x="1355723" y="3461130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3"/>
          <p:cNvSpPr txBox="1"/>
          <p:nvPr/>
        </p:nvSpPr>
        <p:spPr>
          <a:xfrm>
            <a:off x="351467" y="3461130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3"/>
          <p:cNvSpPr txBox="1"/>
          <p:nvPr>
            <p:ph idx="4" type="body"/>
          </p:nvPr>
        </p:nvSpPr>
        <p:spPr>
          <a:xfrm>
            <a:off x="1355723" y="3809471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3"/>
          <p:cNvSpPr txBox="1"/>
          <p:nvPr/>
        </p:nvSpPr>
        <p:spPr>
          <a:xfrm>
            <a:off x="351467" y="380947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/>
          <p:nvPr>
            <p:ph idx="5" type="body"/>
          </p:nvPr>
        </p:nvSpPr>
        <p:spPr>
          <a:xfrm>
            <a:off x="1355723" y="4157813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/>
        </p:nvSpPr>
        <p:spPr>
          <a:xfrm>
            <a:off x="351467" y="4157813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Judul">
  <p:cSld name="1_Slide Judu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4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78" name="Google Shape;78;p14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79" name="Google Shape;79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4"/>
          <p:cNvSpPr txBox="1"/>
          <p:nvPr/>
        </p:nvSpPr>
        <p:spPr>
          <a:xfrm>
            <a:off x="6015942" y="196426"/>
            <a:ext cx="24342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accelerate my career as a Data Scientist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(upgrading)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811675" y="224042"/>
            <a:ext cx="2669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Defining Goal</a:t>
            </a:r>
            <a:endParaRPr b="1" sz="2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634409" y="1034645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this goal so bad?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350044" y="1407338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/>
        </p:nvSpPr>
        <p:spPr>
          <a:xfrm>
            <a:off x="666173" y="2109178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want to achieve for the next 6-12 month?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348727" y="899023"/>
            <a:ext cx="354600" cy="401714"/>
            <a:chOff x="464969" y="1198697"/>
            <a:chExt cx="472800" cy="535618"/>
          </a:xfrm>
        </p:grpSpPr>
        <p:sp>
          <p:nvSpPr>
            <p:cNvPr id="86" name="Google Shape;86;p14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8" name="Google Shape;88;p14"/>
          <p:cNvGrpSpPr/>
          <p:nvPr/>
        </p:nvGrpSpPr>
        <p:grpSpPr>
          <a:xfrm>
            <a:off x="348726" y="1961489"/>
            <a:ext cx="354600" cy="401714"/>
            <a:chOff x="464969" y="1198697"/>
            <a:chExt cx="472800" cy="535618"/>
          </a:xfrm>
        </p:grpSpPr>
        <p:sp>
          <p:nvSpPr>
            <p:cNvPr id="89" name="Google Shape;89;p14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351466" y="2447117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/>
        </p:nvSpPr>
        <p:spPr>
          <a:xfrm>
            <a:off x="663434" y="3099873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need to achieve those target?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3" name="Google Shape;93;p14"/>
          <p:cNvGrpSpPr/>
          <p:nvPr/>
        </p:nvGrpSpPr>
        <p:grpSpPr>
          <a:xfrm>
            <a:off x="345986" y="2952184"/>
            <a:ext cx="354600" cy="401714"/>
            <a:chOff x="464969" y="1198697"/>
            <a:chExt cx="472800" cy="535618"/>
          </a:xfrm>
        </p:grpSpPr>
        <p:sp>
          <p:nvSpPr>
            <p:cNvPr id="94" name="Google Shape;94;p14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6" name="Google Shape;96;p14"/>
          <p:cNvSpPr txBox="1"/>
          <p:nvPr>
            <p:ph idx="3" type="body"/>
          </p:nvPr>
        </p:nvSpPr>
        <p:spPr>
          <a:xfrm>
            <a:off x="1355723" y="3461130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/>
        </p:nvSpPr>
        <p:spPr>
          <a:xfrm>
            <a:off x="351467" y="3461130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4"/>
          <p:cNvSpPr txBox="1"/>
          <p:nvPr>
            <p:ph idx="4" type="body"/>
          </p:nvPr>
        </p:nvSpPr>
        <p:spPr>
          <a:xfrm>
            <a:off x="1355723" y="3809471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4"/>
          <p:cNvSpPr txBox="1"/>
          <p:nvPr/>
        </p:nvSpPr>
        <p:spPr>
          <a:xfrm>
            <a:off x="351467" y="380947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4"/>
          <p:cNvSpPr txBox="1"/>
          <p:nvPr>
            <p:ph idx="5" type="body"/>
          </p:nvPr>
        </p:nvSpPr>
        <p:spPr>
          <a:xfrm>
            <a:off x="1355723" y="4157813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4"/>
          <p:cNvSpPr txBox="1"/>
          <p:nvPr/>
        </p:nvSpPr>
        <p:spPr>
          <a:xfrm>
            <a:off x="351467" y="4157813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Judul">
  <p:cSld name="2_Slide Judul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5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05" name="Google Shape;105;p15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106" name="Google Shape;106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5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828675" y="267431"/>
            <a:ext cx="329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Yourself</a:t>
            </a:r>
            <a:endParaRPr b="1" sz="24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634409" y="1034645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I’m still lacking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0" name="Google Shape;110;p15"/>
          <p:cNvGrpSpPr/>
          <p:nvPr/>
        </p:nvGrpSpPr>
        <p:grpSpPr>
          <a:xfrm>
            <a:off x="348727" y="899023"/>
            <a:ext cx="354600" cy="401714"/>
            <a:chOff x="464969" y="1198697"/>
            <a:chExt cx="472800" cy="535618"/>
          </a:xfrm>
        </p:grpSpPr>
        <p:sp>
          <p:nvSpPr>
            <p:cNvPr id="111" name="Google Shape;111;p15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380492" y="1686092"/>
            <a:ext cx="2462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5"/>
          <p:cNvSpPr txBox="1"/>
          <p:nvPr/>
        </p:nvSpPr>
        <p:spPr>
          <a:xfrm>
            <a:off x="380492" y="140884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3130836" y="140884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5881179" y="1408840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5"/>
          <p:cNvSpPr txBox="1"/>
          <p:nvPr>
            <p:ph idx="2" type="body"/>
          </p:nvPr>
        </p:nvSpPr>
        <p:spPr>
          <a:xfrm>
            <a:off x="3130836" y="1682859"/>
            <a:ext cx="2462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3" type="body"/>
          </p:nvPr>
        </p:nvSpPr>
        <p:spPr>
          <a:xfrm>
            <a:off x="5881179" y="1682859"/>
            <a:ext cx="280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5"/>
          <p:cNvSpPr txBox="1"/>
          <p:nvPr/>
        </p:nvSpPr>
        <p:spPr>
          <a:xfrm>
            <a:off x="634409" y="2426565"/>
            <a:ext cx="450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strategies to fulfil things that lacking are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348727" y="2290942"/>
            <a:ext cx="354600" cy="401714"/>
            <a:chOff x="464969" y="1198697"/>
            <a:chExt cx="472800" cy="535618"/>
          </a:xfrm>
        </p:grpSpPr>
        <p:sp>
          <p:nvSpPr>
            <p:cNvPr id="121" name="Google Shape;121;p15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23" name="Google Shape;123;p15"/>
          <p:cNvSpPr txBox="1"/>
          <p:nvPr>
            <p:ph idx="4" type="body"/>
          </p:nvPr>
        </p:nvSpPr>
        <p:spPr>
          <a:xfrm>
            <a:off x="380492" y="3057145"/>
            <a:ext cx="246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5"/>
          <p:cNvSpPr txBox="1"/>
          <p:nvPr/>
        </p:nvSpPr>
        <p:spPr>
          <a:xfrm>
            <a:off x="380492" y="2779895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3130836" y="2779895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5881179" y="2779895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5"/>
          <p:cNvSpPr txBox="1"/>
          <p:nvPr>
            <p:ph idx="5" type="body"/>
          </p:nvPr>
        </p:nvSpPr>
        <p:spPr>
          <a:xfrm>
            <a:off x="3130835" y="3057145"/>
            <a:ext cx="246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6" type="body"/>
          </p:nvPr>
        </p:nvSpPr>
        <p:spPr>
          <a:xfrm>
            <a:off x="5881178" y="3057145"/>
            <a:ext cx="246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5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 1">
  <p:cSld name="BLANK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 Judul">
  <p:cSld name="4_Slide Judul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7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36" name="Google Shape;136;p17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137" name="Google Shape;137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" name="Google Shape;138;p17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796313" y="266188"/>
            <a:ext cx="329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Yourself</a:t>
            </a:r>
            <a:endParaRPr b="1" sz="24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05833" y="906058"/>
            <a:ext cx="690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4 in Rakamin Talent Maturity Level, but now my score is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1" name="Google Shape;141;p17"/>
          <p:cNvGrpSpPr/>
          <p:nvPr/>
        </p:nvGrpSpPr>
        <p:grpSpPr>
          <a:xfrm>
            <a:off x="320152" y="770435"/>
            <a:ext cx="354600" cy="401714"/>
            <a:chOff x="464969" y="1198697"/>
            <a:chExt cx="472800" cy="535618"/>
          </a:xfrm>
        </p:grpSpPr>
        <p:sp>
          <p:nvSpPr>
            <p:cNvPr id="142" name="Google Shape;142;p17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323467" y="1554272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7"/>
          <p:cNvSpPr txBox="1"/>
          <p:nvPr/>
        </p:nvSpPr>
        <p:spPr>
          <a:xfrm>
            <a:off x="1323467" y="1280254"/>
            <a:ext cx="9555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 have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7"/>
          <p:cNvSpPr txBox="1"/>
          <p:nvPr>
            <p:ph idx="2" type="body"/>
          </p:nvPr>
        </p:nvSpPr>
        <p:spPr>
          <a:xfrm>
            <a:off x="6055038" y="1554272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7"/>
          <p:cNvSpPr txBox="1"/>
          <p:nvPr/>
        </p:nvSpPr>
        <p:spPr>
          <a:xfrm>
            <a:off x="6055038" y="1280254"/>
            <a:ext cx="9555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Score I Got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17"/>
          <p:cNvSpPr txBox="1"/>
          <p:nvPr>
            <p:ph idx="3" type="body"/>
          </p:nvPr>
        </p:nvSpPr>
        <p:spPr>
          <a:xfrm>
            <a:off x="1323467" y="1779804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4" type="body"/>
          </p:nvPr>
        </p:nvSpPr>
        <p:spPr>
          <a:xfrm>
            <a:off x="6055038" y="1779804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5" type="body"/>
          </p:nvPr>
        </p:nvSpPr>
        <p:spPr>
          <a:xfrm>
            <a:off x="1323467" y="2008649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7"/>
          <p:cNvSpPr txBox="1"/>
          <p:nvPr>
            <p:ph idx="6" type="body"/>
          </p:nvPr>
        </p:nvSpPr>
        <p:spPr>
          <a:xfrm>
            <a:off x="6055038" y="2008649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7" type="body"/>
          </p:nvPr>
        </p:nvSpPr>
        <p:spPr>
          <a:xfrm>
            <a:off x="1323467" y="2251782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8" type="body"/>
          </p:nvPr>
        </p:nvSpPr>
        <p:spPr>
          <a:xfrm>
            <a:off x="6055038" y="2251782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4" name="Google Shape;154;p17"/>
          <p:cNvCxnSpPr/>
          <p:nvPr/>
        </p:nvCxnSpPr>
        <p:spPr>
          <a:xfrm>
            <a:off x="4707731" y="2493169"/>
            <a:ext cx="259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" name="Google Shape;155;p17"/>
          <p:cNvSpPr txBox="1"/>
          <p:nvPr/>
        </p:nvSpPr>
        <p:spPr>
          <a:xfrm>
            <a:off x="7326608" y="2320044"/>
            <a:ext cx="26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7"/>
          <p:cNvSpPr txBox="1"/>
          <p:nvPr>
            <p:ph idx="9" type="body"/>
          </p:nvPr>
        </p:nvSpPr>
        <p:spPr>
          <a:xfrm>
            <a:off x="6057446" y="2567283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7"/>
          <p:cNvSpPr txBox="1"/>
          <p:nvPr/>
        </p:nvSpPr>
        <p:spPr>
          <a:xfrm>
            <a:off x="637599" y="2892292"/>
            <a:ext cx="690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can get 4 and I will focusing my effort to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" name="Google Shape;158;p17"/>
          <p:cNvGrpSpPr/>
          <p:nvPr/>
        </p:nvGrpSpPr>
        <p:grpSpPr>
          <a:xfrm>
            <a:off x="351917" y="2756670"/>
            <a:ext cx="354600" cy="401714"/>
            <a:chOff x="464969" y="1198697"/>
            <a:chExt cx="472800" cy="535618"/>
          </a:xfrm>
        </p:grpSpPr>
        <p:sp>
          <p:nvSpPr>
            <p:cNvPr id="159" name="Google Shape;159;p17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7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1" name="Google Shape;161;p17"/>
          <p:cNvSpPr txBox="1"/>
          <p:nvPr>
            <p:ph idx="13" type="body"/>
          </p:nvPr>
        </p:nvSpPr>
        <p:spPr>
          <a:xfrm>
            <a:off x="1352042" y="3544149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17"/>
          <p:cNvSpPr txBox="1"/>
          <p:nvPr/>
        </p:nvSpPr>
        <p:spPr>
          <a:xfrm>
            <a:off x="1352042" y="3270130"/>
            <a:ext cx="12165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 will have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7"/>
          <p:cNvSpPr txBox="1"/>
          <p:nvPr>
            <p:ph idx="14" type="body"/>
          </p:nvPr>
        </p:nvSpPr>
        <p:spPr>
          <a:xfrm>
            <a:off x="6083613" y="3544149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7"/>
          <p:cNvSpPr txBox="1"/>
          <p:nvPr/>
        </p:nvSpPr>
        <p:spPr>
          <a:xfrm>
            <a:off x="6083613" y="3270130"/>
            <a:ext cx="9555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Score I Got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7"/>
          <p:cNvSpPr txBox="1"/>
          <p:nvPr>
            <p:ph idx="15" type="body"/>
          </p:nvPr>
        </p:nvSpPr>
        <p:spPr>
          <a:xfrm>
            <a:off x="1352042" y="3769681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16" type="body"/>
          </p:nvPr>
        </p:nvSpPr>
        <p:spPr>
          <a:xfrm>
            <a:off x="6083613" y="3769681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7" type="body"/>
          </p:nvPr>
        </p:nvSpPr>
        <p:spPr>
          <a:xfrm>
            <a:off x="1352042" y="3998526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idx="18" type="body"/>
          </p:nvPr>
        </p:nvSpPr>
        <p:spPr>
          <a:xfrm>
            <a:off x="6083613" y="3998526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19" type="body"/>
          </p:nvPr>
        </p:nvSpPr>
        <p:spPr>
          <a:xfrm>
            <a:off x="1352042" y="4241659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20" type="body"/>
          </p:nvPr>
        </p:nvSpPr>
        <p:spPr>
          <a:xfrm>
            <a:off x="6083613" y="4241659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1" name="Google Shape;171;p17"/>
          <p:cNvCxnSpPr/>
          <p:nvPr/>
        </p:nvCxnSpPr>
        <p:spPr>
          <a:xfrm>
            <a:off x="4736306" y="4475902"/>
            <a:ext cx="259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2" name="Google Shape;172;p17"/>
          <p:cNvSpPr txBox="1"/>
          <p:nvPr/>
        </p:nvSpPr>
        <p:spPr>
          <a:xfrm>
            <a:off x="7355183" y="4302777"/>
            <a:ext cx="26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7"/>
          <p:cNvSpPr txBox="1"/>
          <p:nvPr>
            <p:ph idx="21" type="body"/>
          </p:nvPr>
        </p:nvSpPr>
        <p:spPr>
          <a:xfrm>
            <a:off x="6086021" y="4550016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17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lide Judul">
  <p:cSld name="6_Slide Judu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/>
        </p:nvSpPr>
        <p:spPr>
          <a:xfrm>
            <a:off x="820088" y="227838"/>
            <a:ext cx="2801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 Strengths and Weaknesses</a:t>
            </a:r>
            <a:endParaRPr b="1" sz="1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634409" y="948920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Support my Goal I Have Strength in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>
            <a:off x="348727" y="813298"/>
            <a:ext cx="354600" cy="401714"/>
            <a:chOff x="464969" y="1198697"/>
            <a:chExt cx="472800" cy="535618"/>
          </a:xfrm>
        </p:grpSpPr>
        <p:sp>
          <p:nvSpPr>
            <p:cNvPr id="179" name="Google Shape;179;p18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380492" y="160036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18"/>
          <p:cNvSpPr txBox="1"/>
          <p:nvPr/>
        </p:nvSpPr>
        <p:spPr>
          <a:xfrm>
            <a:off x="380492" y="1323116"/>
            <a:ext cx="10482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Strength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918931" y="1323118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8"/>
          <p:cNvSpPr txBox="1"/>
          <p:nvPr>
            <p:ph idx="2" type="body"/>
          </p:nvPr>
        </p:nvSpPr>
        <p:spPr>
          <a:xfrm>
            <a:off x="5918931" y="160036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3" type="body"/>
          </p:nvPr>
        </p:nvSpPr>
        <p:spPr>
          <a:xfrm>
            <a:off x="380492" y="1914280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4" type="body"/>
          </p:nvPr>
        </p:nvSpPr>
        <p:spPr>
          <a:xfrm>
            <a:off x="5918931" y="1914280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18"/>
          <p:cNvSpPr txBox="1"/>
          <p:nvPr>
            <p:ph idx="5" type="body"/>
          </p:nvPr>
        </p:nvSpPr>
        <p:spPr>
          <a:xfrm>
            <a:off x="380492" y="223004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18"/>
          <p:cNvSpPr txBox="1"/>
          <p:nvPr>
            <p:ph idx="6" type="body"/>
          </p:nvPr>
        </p:nvSpPr>
        <p:spPr>
          <a:xfrm>
            <a:off x="5918931" y="223004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7" type="body"/>
          </p:nvPr>
        </p:nvSpPr>
        <p:spPr>
          <a:xfrm>
            <a:off x="380492" y="2543962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18"/>
          <p:cNvSpPr txBox="1"/>
          <p:nvPr>
            <p:ph idx="8" type="body"/>
          </p:nvPr>
        </p:nvSpPr>
        <p:spPr>
          <a:xfrm>
            <a:off x="5918931" y="2543962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9" type="body"/>
          </p:nvPr>
        </p:nvSpPr>
        <p:spPr>
          <a:xfrm>
            <a:off x="380492" y="284121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13" type="body"/>
          </p:nvPr>
        </p:nvSpPr>
        <p:spPr>
          <a:xfrm>
            <a:off x="5918931" y="284121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14" type="body"/>
          </p:nvPr>
        </p:nvSpPr>
        <p:spPr>
          <a:xfrm>
            <a:off x="380492" y="315512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15" type="body"/>
          </p:nvPr>
        </p:nvSpPr>
        <p:spPr>
          <a:xfrm>
            <a:off x="5918931" y="315512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8"/>
          <p:cNvSpPr/>
          <p:nvPr/>
        </p:nvSpPr>
        <p:spPr>
          <a:xfrm>
            <a:off x="1727095" y="3766298"/>
            <a:ext cx="7588200" cy="926400"/>
          </a:xfrm>
          <a:prstGeom prst="roundRect">
            <a:avLst>
              <a:gd fmla="val 5012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1886108" y="3833157"/>
            <a:ext cx="6007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 is </a:t>
            </a:r>
            <a:r>
              <a:rPr b="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anything can help you to achieve your goal easier or faster it’s including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 factor </a:t>
            </a:r>
            <a:r>
              <a:rPr b="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personality, habit, interest, intelligence, knowledge, or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non-personal factor </a:t>
            </a:r>
            <a:r>
              <a:rPr b="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time availability, access to learning facilities, network, money, anything</a:t>
            </a:r>
            <a:endParaRPr b="0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7" name="Google Shape;197;p18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98" name="Google Shape;198;p18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199" name="Google Shape;199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18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lide Judul">
  <p:cSld name="7_Slide Judul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820088" y="227838"/>
            <a:ext cx="2801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 Strengths and Weaknesses</a:t>
            </a:r>
            <a:endParaRPr b="1" sz="1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634408" y="948920"/>
            <a:ext cx="4490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I’m also having weaknesses or obstacles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5" name="Google Shape;205;p19"/>
          <p:cNvGrpSpPr/>
          <p:nvPr/>
        </p:nvGrpSpPr>
        <p:grpSpPr>
          <a:xfrm>
            <a:off x="348727" y="813298"/>
            <a:ext cx="354600" cy="401714"/>
            <a:chOff x="464969" y="1198697"/>
            <a:chExt cx="472800" cy="535618"/>
          </a:xfrm>
        </p:grpSpPr>
        <p:sp>
          <p:nvSpPr>
            <p:cNvPr id="206" name="Google Shape;206;p19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380492" y="160036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19"/>
          <p:cNvSpPr txBox="1"/>
          <p:nvPr/>
        </p:nvSpPr>
        <p:spPr>
          <a:xfrm>
            <a:off x="380492" y="1323116"/>
            <a:ext cx="18963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Weakness or Obstacle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8931" y="1323118"/>
            <a:ext cx="6990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19"/>
          <p:cNvSpPr txBox="1"/>
          <p:nvPr>
            <p:ph idx="2" type="body"/>
          </p:nvPr>
        </p:nvSpPr>
        <p:spPr>
          <a:xfrm>
            <a:off x="5918931" y="160036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3" type="body"/>
          </p:nvPr>
        </p:nvSpPr>
        <p:spPr>
          <a:xfrm>
            <a:off x="380492" y="1914280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4" type="body"/>
          </p:nvPr>
        </p:nvSpPr>
        <p:spPr>
          <a:xfrm>
            <a:off x="5918931" y="1914280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5" type="body"/>
          </p:nvPr>
        </p:nvSpPr>
        <p:spPr>
          <a:xfrm>
            <a:off x="380492" y="223004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6" type="body"/>
          </p:nvPr>
        </p:nvSpPr>
        <p:spPr>
          <a:xfrm>
            <a:off x="5918931" y="223004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7" type="body"/>
          </p:nvPr>
        </p:nvSpPr>
        <p:spPr>
          <a:xfrm>
            <a:off x="380492" y="2543962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8" type="body"/>
          </p:nvPr>
        </p:nvSpPr>
        <p:spPr>
          <a:xfrm>
            <a:off x="5918931" y="2543962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9" type="body"/>
          </p:nvPr>
        </p:nvSpPr>
        <p:spPr>
          <a:xfrm>
            <a:off x="380492" y="284121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13" type="body"/>
          </p:nvPr>
        </p:nvSpPr>
        <p:spPr>
          <a:xfrm>
            <a:off x="5918931" y="284121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4" type="body"/>
          </p:nvPr>
        </p:nvSpPr>
        <p:spPr>
          <a:xfrm>
            <a:off x="380492" y="315512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15" type="body"/>
          </p:nvPr>
        </p:nvSpPr>
        <p:spPr>
          <a:xfrm>
            <a:off x="5918931" y="315512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19"/>
          <p:cNvSpPr/>
          <p:nvPr/>
        </p:nvSpPr>
        <p:spPr>
          <a:xfrm>
            <a:off x="1727095" y="3766298"/>
            <a:ext cx="7588200" cy="926400"/>
          </a:xfrm>
          <a:prstGeom prst="roundRect">
            <a:avLst>
              <a:gd fmla="val 5012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1886108" y="3833157"/>
            <a:ext cx="6274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 or Obstacle is </a:t>
            </a:r>
            <a:r>
              <a:rPr b="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anything can disturb you to achieve your goal, make it slower or harder to be achieve. it’s including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 factor </a:t>
            </a:r>
            <a:r>
              <a:rPr b="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personality, habit, interest, intelligence, knowledge, or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non-personal factor </a:t>
            </a:r>
            <a:r>
              <a:rPr b="0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time availability, access to learning facilities, network, money, anything</a:t>
            </a:r>
            <a:endParaRPr b="0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4" name="Google Shape;224;p19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225" name="Google Shape;225;p19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226" name="Google Shape;226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19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Bagian">
  <p:cSld name="SECTION_HEADER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00200" y="1676850"/>
            <a:ext cx="7743600" cy="17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Font typeface="Montserrat"/>
              <a:buNone/>
              <a:defRPr b="1" sz="4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Montserrat"/>
              <a:buNone/>
              <a:defRPr b="1" sz="4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 Judul 1">
  <p:cSld name="4_Slide Judul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/>
        </p:nvSpPr>
        <p:spPr>
          <a:xfrm>
            <a:off x="796313" y="266188"/>
            <a:ext cx="329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Yourself</a:t>
            </a:r>
            <a:endParaRPr b="1" sz="24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605833" y="906058"/>
            <a:ext cx="690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Right now my score in Talent Maturity is: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8" name="Google Shape;238;p21"/>
          <p:cNvGrpSpPr/>
          <p:nvPr/>
        </p:nvGrpSpPr>
        <p:grpSpPr>
          <a:xfrm>
            <a:off x="320152" y="770435"/>
            <a:ext cx="354600" cy="401714"/>
            <a:chOff x="464969" y="1198697"/>
            <a:chExt cx="472800" cy="535618"/>
          </a:xfrm>
        </p:grpSpPr>
        <p:sp>
          <p:nvSpPr>
            <p:cNvPr id="239" name="Google Shape;239;p21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1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1" name="Google Shape;241;p21"/>
          <p:cNvSpPr txBox="1"/>
          <p:nvPr>
            <p:ph idx="1" type="body"/>
          </p:nvPr>
        </p:nvSpPr>
        <p:spPr>
          <a:xfrm>
            <a:off x="1323467" y="1566479"/>
            <a:ext cx="45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21"/>
          <p:cNvSpPr txBox="1"/>
          <p:nvPr/>
        </p:nvSpPr>
        <p:spPr>
          <a:xfrm>
            <a:off x="1323467" y="1242572"/>
            <a:ext cx="9555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 have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21"/>
          <p:cNvSpPr txBox="1"/>
          <p:nvPr>
            <p:ph idx="2" type="body"/>
          </p:nvPr>
        </p:nvSpPr>
        <p:spPr>
          <a:xfrm>
            <a:off x="6177530" y="1546559"/>
            <a:ext cx="1081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4" name="Google Shape;244;p21"/>
          <p:cNvSpPr txBox="1"/>
          <p:nvPr/>
        </p:nvSpPr>
        <p:spPr>
          <a:xfrm>
            <a:off x="6240620" y="1241979"/>
            <a:ext cx="9555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Score I Got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637599" y="2187705"/>
            <a:ext cx="7249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progress so far to get score 4 by focusing my effort to: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6" name="Google Shape;246;p21"/>
          <p:cNvGrpSpPr/>
          <p:nvPr/>
        </p:nvGrpSpPr>
        <p:grpSpPr>
          <a:xfrm>
            <a:off x="351917" y="2052083"/>
            <a:ext cx="354600" cy="401714"/>
            <a:chOff x="464969" y="1198697"/>
            <a:chExt cx="472800" cy="535618"/>
          </a:xfrm>
        </p:grpSpPr>
        <p:sp>
          <p:nvSpPr>
            <p:cNvPr id="247" name="Google Shape;247;p21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1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9" name="Google Shape;249;p21"/>
          <p:cNvSpPr txBox="1"/>
          <p:nvPr/>
        </p:nvSpPr>
        <p:spPr>
          <a:xfrm>
            <a:off x="1354842" y="2544423"/>
            <a:ext cx="12165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 will have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1"/>
          <p:cNvSpPr txBox="1"/>
          <p:nvPr>
            <p:ph idx="3" type="body"/>
          </p:nvPr>
        </p:nvSpPr>
        <p:spPr>
          <a:xfrm>
            <a:off x="1352042" y="2874132"/>
            <a:ext cx="45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21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2" name="Google Shape;252;p21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253" name="Google Shape;253;p21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254" name="Google Shape;254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1"/>
          <p:cNvSpPr txBox="1"/>
          <p:nvPr/>
        </p:nvSpPr>
        <p:spPr>
          <a:xfrm>
            <a:off x="4572000" y="247933"/>
            <a:ext cx="38778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Digital Marketer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1"/>
          <p:cNvSpPr txBox="1"/>
          <p:nvPr>
            <p:ph idx="4" type="body"/>
          </p:nvPr>
        </p:nvSpPr>
        <p:spPr>
          <a:xfrm>
            <a:off x="1349845" y="3176410"/>
            <a:ext cx="45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7" name="Google Shape;257;p21"/>
          <p:cNvSpPr txBox="1"/>
          <p:nvPr>
            <p:ph idx="5" type="body"/>
          </p:nvPr>
        </p:nvSpPr>
        <p:spPr>
          <a:xfrm>
            <a:off x="1354842" y="3482937"/>
            <a:ext cx="45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21"/>
          <p:cNvSpPr txBox="1"/>
          <p:nvPr>
            <p:ph idx="6" type="body"/>
          </p:nvPr>
        </p:nvSpPr>
        <p:spPr>
          <a:xfrm>
            <a:off x="1354842" y="3791525"/>
            <a:ext cx="454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9" name="Google Shape;259;p21"/>
          <p:cNvSpPr txBox="1"/>
          <p:nvPr>
            <p:ph idx="7" type="body"/>
          </p:nvPr>
        </p:nvSpPr>
        <p:spPr>
          <a:xfrm>
            <a:off x="6177532" y="2869610"/>
            <a:ext cx="108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0" name="Google Shape;260;p21"/>
          <p:cNvSpPr txBox="1"/>
          <p:nvPr/>
        </p:nvSpPr>
        <p:spPr>
          <a:xfrm>
            <a:off x="6177530" y="2540297"/>
            <a:ext cx="10815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Achievement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1"/>
          <p:cNvSpPr txBox="1"/>
          <p:nvPr>
            <p:ph idx="8" type="body"/>
          </p:nvPr>
        </p:nvSpPr>
        <p:spPr>
          <a:xfrm>
            <a:off x="6177533" y="3176410"/>
            <a:ext cx="108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21"/>
          <p:cNvSpPr txBox="1"/>
          <p:nvPr>
            <p:ph idx="9" type="body"/>
          </p:nvPr>
        </p:nvSpPr>
        <p:spPr>
          <a:xfrm>
            <a:off x="6177533" y="3482936"/>
            <a:ext cx="108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21"/>
          <p:cNvSpPr txBox="1"/>
          <p:nvPr>
            <p:ph idx="13" type="body"/>
          </p:nvPr>
        </p:nvSpPr>
        <p:spPr>
          <a:xfrm>
            <a:off x="6177531" y="3789463"/>
            <a:ext cx="108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4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66" name="Google Shape;266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67" name="Google Shape;267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3">
  <p:cSld name="BLANK_5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0" name="Google Shape;270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1" name="Google Shape;271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4">
  <p:cSld name="BLANK_6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4" name="Google Shape;274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5" name="Google Shape;275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5">
  <p:cSld name="BLANK_7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8" name="Google Shape;278;p2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6">
  <p:cSld name="BLANK_8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82" name="Google Shape;282;p2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283" name="Google Shape;283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Judul" type="title">
  <p:cSld name="TITL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2" name="Google Shape;292;p2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93" name="Google Shape;293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Judul">
  <p:cSld name="1_Slide Judul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9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298" name="Google Shape;298;p29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299" name="Google Shape;299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p29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799649" y="263274"/>
            <a:ext cx="2669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Defining Goal</a:t>
            </a:r>
            <a:endParaRPr b="1" sz="24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634409" y="1034645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this goal so bad?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350044" y="1407338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29"/>
          <p:cNvSpPr txBox="1"/>
          <p:nvPr/>
        </p:nvSpPr>
        <p:spPr>
          <a:xfrm>
            <a:off x="666173" y="2109178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want to achieve for the next 6-12 month?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" name="Google Shape;305;p29"/>
          <p:cNvGrpSpPr/>
          <p:nvPr/>
        </p:nvGrpSpPr>
        <p:grpSpPr>
          <a:xfrm>
            <a:off x="348727" y="899023"/>
            <a:ext cx="354600" cy="401714"/>
            <a:chOff x="464969" y="1198697"/>
            <a:chExt cx="472800" cy="535618"/>
          </a:xfrm>
        </p:grpSpPr>
        <p:sp>
          <p:nvSpPr>
            <p:cNvPr id="306" name="Google Shape;306;p29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9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08" name="Google Shape;308;p29"/>
          <p:cNvGrpSpPr/>
          <p:nvPr/>
        </p:nvGrpSpPr>
        <p:grpSpPr>
          <a:xfrm>
            <a:off x="348726" y="1961489"/>
            <a:ext cx="354600" cy="401714"/>
            <a:chOff x="464969" y="1198697"/>
            <a:chExt cx="472800" cy="535618"/>
          </a:xfrm>
        </p:grpSpPr>
        <p:sp>
          <p:nvSpPr>
            <p:cNvPr id="309" name="Google Shape;309;p29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9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1" name="Google Shape;311;p29"/>
          <p:cNvSpPr txBox="1"/>
          <p:nvPr>
            <p:ph idx="2" type="body"/>
          </p:nvPr>
        </p:nvSpPr>
        <p:spPr>
          <a:xfrm>
            <a:off x="351466" y="2447117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2" name="Google Shape;312;p29"/>
          <p:cNvSpPr txBox="1"/>
          <p:nvPr/>
        </p:nvSpPr>
        <p:spPr>
          <a:xfrm>
            <a:off x="663434" y="3099873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need to achieve those target?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3" name="Google Shape;313;p29"/>
          <p:cNvGrpSpPr/>
          <p:nvPr/>
        </p:nvGrpSpPr>
        <p:grpSpPr>
          <a:xfrm>
            <a:off x="345986" y="2952184"/>
            <a:ext cx="354600" cy="401714"/>
            <a:chOff x="464969" y="1198697"/>
            <a:chExt cx="472800" cy="535618"/>
          </a:xfrm>
        </p:grpSpPr>
        <p:sp>
          <p:nvSpPr>
            <p:cNvPr id="314" name="Google Shape;314;p29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9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16" name="Google Shape;316;p29"/>
          <p:cNvSpPr txBox="1"/>
          <p:nvPr>
            <p:ph idx="3" type="body"/>
          </p:nvPr>
        </p:nvSpPr>
        <p:spPr>
          <a:xfrm>
            <a:off x="1355723" y="3461130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7" name="Google Shape;317;p29"/>
          <p:cNvSpPr txBox="1"/>
          <p:nvPr/>
        </p:nvSpPr>
        <p:spPr>
          <a:xfrm>
            <a:off x="351467" y="3461130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29"/>
          <p:cNvSpPr txBox="1"/>
          <p:nvPr>
            <p:ph idx="4" type="body"/>
          </p:nvPr>
        </p:nvSpPr>
        <p:spPr>
          <a:xfrm>
            <a:off x="1355723" y="3809471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29"/>
          <p:cNvSpPr txBox="1"/>
          <p:nvPr/>
        </p:nvSpPr>
        <p:spPr>
          <a:xfrm>
            <a:off x="351467" y="380947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29"/>
          <p:cNvSpPr txBox="1"/>
          <p:nvPr>
            <p:ph idx="5" type="body"/>
          </p:nvPr>
        </p:nvSpPr>
        <p:spPr>
          <a:xfrm>
            <a:off x="1355723" y="4157813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1" name="Google Shape;321;p29"/>
          <p:cNvSpPr txBox="1"/>
          <p:nvPr/>
        </p:nvSpPr>
        <p:spPr>
          <a:xfrm>
            <a:off x="351467" y="4157813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>
            <p:ph idx="2" type="pic"/>
          </p:nvPr>
        </p:nvSpPr>
        <p:spPr>
          <a:xfrm>
            <a:off x="6072565" y="436318"/>
            <a:ext cx="2581500" cy="1029600"/>
          </a:xfrm>
          <a:prstGeom prst="roundRect">
            <a:avLst>
              <a:gd fmla="val 7762" name="adj"/>
            </a:avLst>
          </a:prstGeom>
          <a:noFill/>
          <a:ln cap="flat" cmpd="sng" w="146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30"/>
          <p:cNvSpPr/>
          <p:nvPr/>
        </p:nvSpPr>
        <p:spPr>
          <a:xfrm>
            <a:off x="585539" y="795004"/>
            <a:ext cx="854100" cy="340800"/>
          </a:xfrm>
          <a:prstGeom prst="ellipse">
            <a:avLst/>
          </a:prstGeom>
          <a:solidFill>
            <a:srgbClr val="19969F"/>
          </a:solidFill>
          <a:ln>
            <a:noFill/>
          </a:ln>
        </p:spPr>
        <p:txBody>
          <a:bodyPr anchorCtr="0" anchor="ctr" bIns="7750" lIns="15500" spcFirstLastPara="1" rIns="15500" wrap="square" tIns="7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sz="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0"/>
          <p:cNvSpPr txBox="1"/>
          <p:nvPr>
            <p:ph idx="1" type="body"/>
          </p:nvPr>
        </p:nvSpPr>
        <p:spPr>
          <a:xfrm>
            <a:off x="855680" y="477433"/>
            <a:ext cx="4431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400"/>
              <a:buNone/>
              <a:defRPr b="1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3" type="body"/>
          </p:nvPr>
        </p:nvSpPr>
        <p:spPr>
          <a:xfrm>
            <a:off x="855680" y="1161750"/>
            <a:ext cx="44316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4" type="body"/>
          </p:nvPr>
        </p:nvSpPr>
        <p:spPr>
          <a:xfrm>
            <a:off x="855679" y="1630330"/>
            <a:ext cx="4803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0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5" type="body"/>
          </p:nvPr>
        </p:nvSpPr>
        <p:spPr>
          <a:xfrm>
            <a:off x="406977" y="2388601"/>
            <a:ext cx="46602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6" type="body"/>
          </p:nvPr>
        </p:nvSpPr>
        <p:spPr>
          <a:xfrm>
            <a:off x="406978" y="2486523"/>
            <a:ext cx="46602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30"/>
          <p:cNvSpPr txBox="1"/>
          <p:nvPr>
            <p:ph idx="7" type="body"/>
          </p:nvPr>
        </p:nvSpPr>
        <p:spPr>
          <a:xfrm>
            <a:off x="406977" y="2599697"/>
            <a:ext cx="4660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2" name="Google Shape;332;p30"/>
          <p:cNvSpPr txBox="1"/>
          <p:nvPr>
            <p:ph idx="8" type="body"/>
          </p:nvPr>
        </p:nvSpPr>
        <p:spPr>
          <a:xfrm>
            <a:off x="406977" y="2888309"/>
            <a:ext cx="46602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3" name="Google Shape;333;p30"/>
          <p:cNvSpPr txBox="1"/>
          <p:nvPr>
            <p:ph idx="9" type="body"/>
          </p:nvPr>
        </p:nvSpPr>
        <p:spPr>
          <a:xfrm>
            <a:off x="406978" y="2986230"/>
            <a:ext cx="46602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4" name="Google Shape;334;p30"/>
          <p:cNvSpPr txBox="1"/>
          <p:nvPr>
            <p:ph idx="13" type="body"/>
          </p:nvPr>
        </p:nvSpPr>
        <p:spPr>
          <a:xfrm>
            <a:off x="406977" y="3099404"/>
            <a:ext cx="4660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5" name="Google Shape;335;p30"/>
          <p:cNvSpPr txBox="1"/>
          <p:nvPr>
            <p:ph idx="14" type="body"/>
          </p:nvPr>
        </p:nvSpPr>
        <p:spPr>
          <a:xfrm>
            <a:off x="394008" y="3389096"/>
            <a:ext cx="46602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idx="15" type="body"/>
          </p:nvPr>
        </p:nvSpPr>
        <p:spPr>
          <a:xfrm>
            <a:off x="394008" y="3487018"/>
            <a:ext cx="46602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30"/>
          <p:cNvSpPr txBox="1"/>
          <p:nvPr>
            <p:ph idx="16" type="body"/>
          </p:nvPr>
        </p:nvSpPr>
        <p:spPr>
          <a:xfrm>
            <a:off x="394008" y="3600191"/>
            <a:ext cx="4660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8" name="Google Shape;338;p30"/>
          <p:cNvSpPr txBox="1"/>
          <p:nvPr>
            <p:ph idx="17" type="body"/>
          </p:nvPr>
        </p:nvSpPr>
        <p:spPr>
          <a:xfrm>
            <a:off x="5300159" y="2500183"/>
            <a:ext cx="36708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30"/>
          <p:cNvSpPr txBox="1"/>
          <p:nvPr>
            <p:ph idx="18" type="body"/>
          </p:nvPr>
        </p:nvSpPr>
        <p:spPr>
          <a:xfrm>
            <a:off x="5300159" y="2588285"/>
            <a:ext cx="36708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19" type="body"/>
          </p:nvPr>
        </p:nvSpPr>
        <p:spPr>
          <a:xfrm>
            <a:off x="5300159" y="2693601"/>
            <a:ext cx="3670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30"/>
          <p:cNvSpPr txBox="1"/>
          <p:nvPr>
            <p:ph idx="20" type="body"/>
          </p:nvPr>
        </p:nvSpPr>
        <p:spPr>
          <a:xfrm>
            <a:off x="394008" y="4108502"/>
            <a:ext cx="28434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2" name="Google Shape;342;p30"/>
          <p:cNvSpPr txBox="1"/>
          <p:nvPr>
            <p:ph idx="21" type="body"/>
          </p:nvPr>
        </p:nvSpPr>
        <p:spPr>
          <a:xfrm>
            <a:off x="3471210" y="4108502"/>
            <a:ext cx="25263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22" type="body"/>
          </p:nvPr>
        </p:nvSpPr>
        <p:spPr>
          <a:xfrm>
            <a:off x="1626879" y="4553348"/>
            <a:ext cx="13725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23" type="body"/>
          </p:nvPr>
        </p:nvSpPr>
        <p:spPr>
          <a:xfrm>
            <a:off x="914021" y="4650120"/>
            <a:ext cx="20853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30"/>
          <p:cNvSpPr txBox="1"/>
          <p:nvPr>
            <p:ph idx="24" type="body"/>
          </p:nvPr>
        </p:nvSpPr>
        <p:spPr>
          <a:xfrm>
            <a:off x="1170718" y="4962585"/>
            <a:ext cx="18204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6" name="Google Shape;346;p30"/>
          <p:cNvSpPr txBox="1"/>
          <p:nvPr>
            <p:ph idx="25" type="body"/>
          </p:nvPr>
        </p:nvSpPr>
        <p:spPr>
          <a:xfrm>
            <a:off x="1165793" y="4759780"/>
            <a:ext cx="18336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7" name="Google Shape;347;p30"/>
          <p:cNvSpPr txBox="1"/>
          <p:nvPr>
            <p:ph idx="26" type="body"/>
          </p:nvPr>
        </p:nvSpPr>
        <p:spPr>
          <a:xfrm>
            <a:off x="6424266" y="4108502"/>
            <a:ext cx="25467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8" name="Google Shape;348;p30"/>
          <p:cNvSpPr txBox="1"/>
          <p:nvPr>
            <p:ph idx="27" type="body"/>
          </p:nvPr>
        </p:nvSpPr>
        <p:spPr>
          <a:xfrm>
            <a:off x="5300159" y="2942656"/>
            <a:ext cx="36708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28" type="body"/>
          </p:nvPr>
        </p:nvSpPr>
        <p:spPr>
          <a:xfrm>
            <a:off x="5300159" y="3030758"/>
            <a:ext cx="36708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29" type="body"/>
          </p:nvPr>
        </p:nvSpPr>
        <p:spPr>
          <a:xfrm>
            <a:off x="5300159" y="3136075"/>
            <a:ext cx="3670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30"/>
          <p:cNvSpPr txBox="1"/>
          <p:nvPr>
            <p:ph idx="30" type="body"/>
          </p:nvPr>
        </p:nvSpPr>
        <p:spPr>
          <a:xfrm>
            <a:off x="5300159" y="3384923"/>
            <a:ext cx="36708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30"/>
          <p:cNvSpPr txBox="1"/>
          <p:nvPr>
            <p:ph idx="31" type="body"/>
          </p:nvPr>
        </p:nvSpPr>
        <p:spPr>
          <a:xfrm>
            <a:off x="5300159" y="3473024"/>
            <a:ext cx="3670800" cy="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30"/>
          <p:cNvSpPr txBox="1"/>
          <p:nvPr>
            <p:ph idx="32" type="body"/>
          </p:nvPr>
        </p:nvSpPr>
        <p:spPr>
          <a:xfrm>
            <a:off x="5300159" y="3578341"/>
            <a:ext cx="36708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dan Konten" type="obj">
  <p:cSld name="OBJEC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8" name="Google Shape;35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75450" y="445025"/>
            <a:ext cx="839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75450" y="1152475"/>
            <a:ext cx="845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Bagian" type="secHead">
  <p:cSld name="SECTION_HEADER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2" name="Google Shape;362;p32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3" name="Google Shape;36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 Konten" type="twoObj">
  <p:cSld name="TWO_OBJECTS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9" name="Google Shape;369;p3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0" name="Google Shape;370;p3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1" name="Google Shape;371;p3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bandingan" type="twoTxTwoObj">
  <p:cSld name="TWO_OBJECTS_WITH_TEX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3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6" name="Google Shape;376;p34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7" name="Google Shape;377;p3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8" name="Google Shape;378;p34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Saja" type="titleOnly">
  <p:cSld name="TITLE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5" name="Google Shape;385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song" type="blank">
  <p:cSld name="BLANK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9" name="Google Shape;389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ten dengan Keterangan" type="objTx">
  <p:cSld name="OBJECT_WITH_CAPTIO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94" name="Google Shape;394;p3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95" name="Google Shape;395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mbar dengan Keterangan" type="picTx">
  <p:cSld name="PICTURE_WITH_CAPTION_TEXT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3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1" name="Google Shape;401;p3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2" name="Google Shape;402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dan Teks Vertikal" type="vertTx">
  <p:cSld name="VERTICAL_TEXT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9" name="Google Shape;409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0" name="Google Shape;410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Vertikal dan Teks" type="vertTitleAndTx">
  <p:cSld name="VERTICAL_TITLE_AND_VERTICAL_TEX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3" name="Google Shape;413;p4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4" name="Google Shape;414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Judul 1">
  <p:cSld name="Slide Judul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41"/>
          <p:cNvGrpSpPr/>
          <p:nvPr/>
        </p:nvGrpSpPr>
        <p:grpSpPr>
          <a:xfrm>
            <a:off x="8521303" y="224166"/>
            <a:ext cx="484753" cy="484753"/>
            <a:chOff x="4716170" y="2461316"/>
            <a:chExt cx="1176300" cy="1176300"/>
          </a:xfrm>
        </p:grpSpPr>
        <p:sp>
          <p:nvSpPr>
            <p:cNvPr id="419" name="Google Shape;419;p41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420" name="Google Shape;420;p4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41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799649" y="263274"/>
            <a:ext cx="2669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Defining Goal</a:t>
            </a:r>
            <a:endParaRPr b="1" i="0" sz="24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634409" y="1034645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do you want this goal so bad?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350044" y="1407338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" name="Google Shape;425;p41"/>
          <p:cNvSpPr txBox="1"/>
          <p:nvPr/>
        </p:nvSpPr>
        <p:spPr>
          <a:xfrm>
            <a:off x="666173" y="2109178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want to achieve for the next 6-12 month?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6" name="Google Shape;426;p41"/>
          <p:cNvGrpSpPr/>
          <p:nvPr/>
        </p:nvGrpSpPr>
        <p:grpSpPr>
          <a:xfrm>
            <a:off x="348727" y="899023"/>
            <a:ext cx="354600" cy="401714"/>
            <a:chOff x="464969" y="1198697"/>
            <a:chExt cx="472800" cy="535618"/>
          </a:xfrm>
        </p:grpSpPr>
        <p:sp>
          <p:nvSpPr>
            <p:cNvPr id="427" name="Google Shape;427;p41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1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29" name="Google Shape;429;p41"/>
          <p:cNvGrpSpPr/>
          <p:nvPr/>
        </p:nvGrpSpPr>
        <p:grpSpPr>
          <a:xfrm>
            <a:off x="348726" y="1961489"/>
            <a:ext cx="354600" cy="401714"/>
            <a:chOff x="464969" y="1198697"/>
            <a:chExt cx="472800" cy="535618"/>
          </a:xfrm>
        </p:grpSpPr>
        <p:sp>
          <p:nvSpPr>
            <p:cNvPr id="430" name="Google Shape;430;p41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1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32" name="Google Shape;432;p41"/>
          <p:cNvSpPr txBox="1"/>
          <p:nvPr>
            <p:ph idx="2" type="body"/>
          </p:nvPr>
        </p:nvSpPr>
        <p:spPr>
          <a:xfrm>
            <a:off x="351466" y="2447117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41"/>
          <p:cNvSpPr txBox="1"/>
          <p:nvPr/>
        </p:nvSpPr>
        <p:spPr>
          <a:xfrm>
            <a:off x="663434" y="3099873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do you need to achieve those target?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4" name="Google Shape;434;p41"/>
          <p:cNvGrpSpPr/>
          <p:nvPr/>
        </p:nvGrpSpPr>
        <p:grpSpPr>
          <a:xfrm>
            <a:off x="345986" y="2952184"/>
            <a:ext cx="354600" cy="401714"/>
            <a:chOff x="464969" y="1198697"/>
            <a:chExt cx="472800" cy="535618"/>
          </a:xfrm>
        </p:grpSpPr>
        <p:sp>
          <p:nvSpPr>
            <p:cNvPr id="435" name="Google Shape;435;p41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1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37" name="Google Shape;437;p41"/>
          <p:cNvSpPr txBox="1"/>
          <p:nvPr>
            <p:ph idx="3" type="body"/>
          </p:nvPr>
        </p:nvSpPr>
        <p:spPr>
          <a:xfrm>
            <a:off x="1355723" y="3461130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" name="Google Shape;438;p41"/>
          <p:cNvSpPr txBox="1"/>
          <p:nvPr/>
        </p:nvSpPr>
        <p:spPr>
          <a:xfrm>
            <a:off x="351467" y="3461130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1"/>
          <p:cNvSpPr txBox="1"/>
          <p:nvPr>
            <p:ph idx="4" type="body"/>
          </p:nvPr>
        </p:nvSpPr>
        <p:spPr>
          <a:xfrm>
            <a:off x="1355723" y="3809471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" name="Google Shape;440;p41"/>
          <p:cNvSpPr txBox="1"/>
          <p:nvPr/>
        </p:nvSpPr>
        <p:spPr>
          <a:xfrm>
            <a:off x="351467" y="380947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1"/>
          <p:cNvSpPr txBox="1"/>
          <p:nvPr>
            <p:ph idx="5" type="body"/>
          </p:nvPr>
        </p:nvSpPr>
        <p:spPr>
          <a:xfrm>
            <a:off x="1355723" y="4157813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" name="Google Shape;442;p41"/>
          <p:cNvSpPr txBox="1"/>
          <p:nvPr/>
        </p:nvSpPr>
        <p:spPr>
          <a:xfrm>
            <a:off x="351467" y="4157813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i="0" sz="7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88100" y="445025"/>
            <a:ext cx="84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87900" y="1152475"/>
            <a:ext cx="844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Judul">
  <p:cSld name="2_Slide Judul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42"/>
          <p:cNvGrpSpPr/>
          <p:nvPr/>
        </p:nvGrpSpPr>
        <p:grpSpPr>
          <a:xfrm>
            <a:off x="8521303" y="224166"/>
            <a:ext cx="484753" cy="484753"/>
            <a:chOff x="4716170" y="2461316"/>
            <a:chExt cx="1176300" cy="1176300"/>
          </a:xfrm>
        </p:grpSpPr>
        <p:sp>
          <p:nvSpPr>
            <p:cNvPr id="446" name="Google Shape;446;p42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447" name="Google Shape;447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8" name="Google Shape;448;p42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828675" y="267431"/>
            <a:ext cx="329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Yourself</a:t>
            </a:r>
            <a:endParaRPr b="1" i="0" sz="24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2"/>
          <p:cNvSpPr txBox="1"/>
          <p:nvPr/>
        </p:nvSpPr>
        <p:spPr>
          <a:xfrm>
            <a:off x="634409" y="1034645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I’m still lacking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1" name="Google Shape;451;p42"/>
          <p:cNvGrpSpPr/>
          <p:nvPr/>
        </p:nvGrpSpPr>
        <p:grpSpPr>
          <a:xfrm>
            <a:off x="348727" y="899023"/>
            <a:ext cx="354600" cy="401714"/>
            <a:chOff x="464969" y="1198697"/>
            <a:chExt cx="472800" cy="535618"/>
          </a:xfrm>
        </p:grpSpPr>
        <p:sp>
          <p:nvSpPr>
            <p:cNvPr id="452" name="Google Shape;452;p42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2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54" name="Google Shape;454;p42"/>
          <p:cNvSpPr txBox="1"/>
          <p:nvPr>
            <p:ph idx="1" type="body"/>
          </p:nvPr>
        </p:nvSpPr>
        <p:spPr>
          <a:xfrm>
            <a:off x="380492" y="1686092"/>
            <a:ext cx="2462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5" name="Google Shape;455;p42"/>
          <p:cNvSpPr txBox="1"/>
          <p:nvPr/>
        </p:nvSpPr>
        <p:spPr>
          <a:xfrm>
            <a:off x="380492" y="140884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42"/>
          <p:cNvSpPr txBox="1"/>
          <p:nvPr/>
        </p:nvSpPr>
        <p:spPr>
          <a:xfrm>
            <a:off x="3130836" y="140884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5881179" y="1408840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42"/>
          <p:cNvSpPr txBox="1"/>
          <p:nvPr>
            <p:ph idx="2" type="body"/>
          </p:nvPr>
        </p:nvSpPr>
        <p:spPr>
          <a:xfrm>
            <a:off x="3130836" y="1682859"/>
            <a:ext cx="24627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9" name="Google Shape;459;p42"/>
          <p:cNvSpPr txBox="1"/>
          <p:nvPr>
            <p:ph idx="3" type="body"/>
          </p:nvPr>
        </p:nvSpPr>
        <p:spPr>
          <a:xfrm>
            <a:off x="5881179" y="1682859"/>
            <a:ext cx="280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42"/>
          <p:cNvSpPr txBox="1"/>
          <p:nvPr/>
        </p:nvSpPr>
        <p:spPr>
          <a:xfrm>
            <a:off x="634409" y="2426565"/>
            <a:ext cx="450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strategies to fulfil things that lacking are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1" name="Google Shape;461;p42"/>
          <p:cNvGrpSpPr/>
          <p:nvPr/>
        </p:nvGrpSpPr>
        <p:grpSpPr>
          <a:xfrm>
            <a:off x="348727" y="2290942"/>
            <a:ext cx="354600" cy="401714"/>
            <a:chOff x="464969" y="1198697"/>
            <a:chExt cx="472800" cy="535618"/>
          </a:xfrm>
        </p:grpSpPr>
        <p:sp>
          <p:nvSpPr>
            <p:cNvPr id="462" name="Google Shape;462;p42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2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64" name="Google Shape;464;p42"/>
          <p:cNvSpPr txBox="1"/>
          <p:nvPr>
            <p:ph idx="4" type="body"/>
          </p:nvPr>
        </p:nvSpPr>
        <p:spPr>
          <a:xfrm>
            <a:off x="380492" y="3057145"/>
            <a:ext cx="246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5" name="Google Shape;465;p42"/>
          <p:cNvSpPr txBox="1"/>
          <p:nvPr/>
        </p:nvSpPr>
        <p:spPr>
          <a:xfrm>
            <a:off x="380492" y="2779895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3130836" y="2779895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5881179" y="2779895"/>
            <a:ext cx="8964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42"/>
          <p:cNvSpPr txBox="1"/>
          <p:nvPr>
            <p:ph idx="5" type="body"/>
          </p:nvPr>
        </p:nvSpPr>
        <p:spPr>
          <a:xfrm>
            <a:off x="3130835" y="3057145"/>
            <a:ext cx="246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9" name="Google Shape;469;p42"/>
          <p:cNvSpPr txBox="1"/>
          <p:nvPr>
            <p:ph idx="6" type="body"/>
          </p:nvPr>
        </p:nvSpPr>
        <p:spPr>
          <a:xfrm>
            <a:off x="5881178" y="3057145"/>
            <a:ext cx="2462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0" name="Google Shape;470;p42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i="0" sz="7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lide Judul">
  <p:cSld name="4_Slide Judul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43"/>
          <p:cNvGrpSpPr/>
          <p:nvPr/>
        </p:nvGrpSpPr>
        <p:grpSpPr>
          <a:xfrm>
            <a:off x="8521303" y="224166"/>
            <a:ext cx="484753" cy="484753"/>
            <a:chOff x="4716170" y="2461316"/>
            <a:chExt cx="1176300" cy="1176300"/>
          </a:xfrm>
        </p:grpSpPr>
        <p:sp>
          <p:nvSpPr>
            <p:cNvPr id="473" name="Google Shape;473;p43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474" name="Google Shape;474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5" name="Google Shape;475;p43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43"/>
          <p:cNvSpPr txBox="1"/>
          <p:nvPr/>
        </p:nvSpPr>
        <p:spPr>
          <a:xfrm>
            <a:off x="796313" y="266188"/>
            <a:ext cx="329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Yourself</a:t>
            </a:r>
            <a:endParaRPr b="1" i="0" sz="24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605833" y="906058"/>
            <a:ext cx="6909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4 in Rakamin Talent Maturity Level, but now my score is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8" name="Google Shape;478;p43"/>
          <p:cNvGrpSpPr/>
          <p:nvPr/>
        </p:nvGrpSpPr>
        <p:grpSpPr>
          <a:xfrm>
            <a:off x="320152" y="770435"/>
            <a:ext cx="354600" cy="401714"/>
            <a:chOff x="464969" y="1198697"/>
            <a:chExt cx="472800" cy="535618"/>
          </a:xfrm>
        </p:grpSpPr>
        <p:sp>
          <p:nvSpPr>
            <p:cNvPr id="479" name="Google Shape;479;p43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43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81" name="Google Shape;481;p43"/>
          <p:cNvSpPr txBox="1"/>
          <p:nvPr>
            <p:ph idx="1" type="body"/>
          </p:nvPr>
        </p:nvSpPr>
        <p:spPr>
          <a:xfrm>
            <a:off x="1323467" y="1554272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43"/>
          <p:cNvSpPr txBox="1"/>
          <p:nvPr/>
        </p:nvSpPr>
        <p:spPr>
          <a:xfrm>
            <a:off x="1323467" y="1280254"/>
            <a:ext cx="9555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 have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43"/>
          <p:cNvSpPr txBox="1"/>
          <p:nvPr>
            <p:ph idx="2" type="body"/>
          </p:nvPr>
        </p:nvSpPr>
        <p:spPr>
          <a:xfrm>
            <a:off x="6055038" y="1554272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43"/>
          <p:cNvSpPr txBox="1"/>
          <p:nvPr/>
        </p:nvSpPr>
        <p:spPr>
          <a:xfrm>
            <a:off x="6055038" y="1280254"/>
            <a:ext cx="9555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Score I Got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43"/>
          <p:cNvSpPr txBox="1"/>
          <p:nvPr>
            <p:ph idx="3" type="body"/>
          </p:nvPr>
        </p:nvSpPr>
        <p:spPr>
          <a:xfrm>
            <a:off x="1323467" y="1779804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43"/>
          <p:cNvSpPr txBox="1"/>
          <p:nvPr>
            <p:ph idx="4" type="body"/>
          </p:nvPr>
        </p:nvSpPr>
        <p:spPr>
          <a:xfrm>
            <a:off x="6055038" y="1779804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7" name="Google Shape;487;p43"/>
          <p:cNvSpPr txBox="1"/>
          <p:nvPr>
            <p:ph idx="5" type="body"/>
          </p:nvPr>
        </p:nvSpPr>
        <p:spPr>
          <a:xfrm>
            <a:off x="1323467" y="2008649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43"/>
          <p:cNvSpPr txBox="1"/>
          <p:nvPr>
            <p:ph idx="6" type="body"/>
          </p:nvPr>
        </p:nvSpPr>
        <p:spPr>
          <a:xfrm>
            <a:off x="6055038" y="2008649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43"/>
          <p:cNvSpPr txBox="1"/>
          <p:nvPr>
            <p:ph idx="7" type="body"/>
          </p:nvPr>
        </p:nvSpPr>
        <p:spPr>
          <a:xfrm>
            <a:off x="1323467" y="2251782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43"/>
          <p:cNvSpPr txBox="1"/>
          <p:nvPr>
            <p:ph idx="8" type="body"/>
          </p:nvPr>
        </p:nvSpPr>
        <p:spPr>
          <a:xfrm>
            <a:off x="6055038" y="2251782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91" name="Google Shape;491;p43"/>
          <p:cNvCxnSpPr/>
          <p:nvPr/>
        </p:nvCxnSpPr>
        <p:spPr>
          <a:xfrm>
            <a:off x="4707731" y="2493169"/>
            <a:ext cx="259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2" name="Google Shape;492;p43"/>
          <p:cNvSpPr txBox="1"/>
          <p:nvPr/>
        </p:nvSpPr>
        <p:spPr>
          <a:xfrm>
            <a:off x="7326608" y="2320044"/>
            <a:ext cx="26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3"/>
          <p:cNvSpPr txBox="1"/>
          <p:nvPr>
            <p:ph idx="9" type="body"/>
          </p:nvPr>
        </p:nvSpPr>
        <p:spPr>
          <a:xfrm>
            <a:off x="6057446" y="2567283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43"/>
          <p:cNvSpPr txBox="1"/>
          <p:nvPr/>
        </p:nvSpPr>
        <p:spPr>
          <a:xfrm>
            <a:off x="637599" y="2892292"/>
            <a:ext cx="690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 can get 4 and I will focusing my effort to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5" name="Google Shape;495;p43"/>
          <p:cNvGrpSpPr/>
          <p:nvPr/>
        </p:nvGrpSpPr>
        <p:grpSpPr>
          <a:xfrm>
            <a:off x="351917" y="2756670"/>
            <a:ext cx="354600" cy="401714"/>
            <a:chOff x="464969" y="1198697"/>
            <a:chExt cx="472800" cy="535618"/>
          </a:xfrm>
        </p:grpSpPr>
        <p:sp>
          <p:nvSpPr>
            <p:cNvPr id="496" name="Google Shape;496;p43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3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98" name="Google Shape;498;p43"/>
          <p:cNvSpPr txBox="1"/>
          <p:nvPr>
            <p:ph idx="13" type="body"/>
          </p:nvPr>
        </p:nvSpPr>
        <p:spPr>
          <a:xfrm>
            <a:off x="1352042" y="3544149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9" name="Google Shape;499;p43"/>
          <p:cNvSpPr txBox="1"/>
          <p:nvPr/>
        </p:nvSpPr>
        <p:spPr>
          <a:xfrm>
            <a:off x="1352042" y="3270130"/>
            <a:ext cx="12165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 will have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43"/>
          <p:cNvSpPr txBox="1"/>
          <p:nvPr>
            <p:ph idx="14" type="body"/>
          </p:nvPr>
        </p:nvSpPr>
        <p:spPr>
          <a:xfrm>
            <a:off x="6083613" y="3544149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1" name="Google Shape;501;p43"/>
          <p:cNvSpPr txBox="1"/>
          <p:nvPr/>
        </p:nvSpPr>
        <p:spPr>
          <a:xfrm>
            <a:off x="6083613" y="3270130"/>
            <a:ext cx="9555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Score I Got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43"/>
          <p:cNvSpPr txBox="1"/>
          <p:nvPr>
            <p:ph idx="15" type="body"/>
          </p:nvPr>
        </p:nvSpPr>
        <p:spPr>
          <a:xfrm>
            <a:off x="1352042" y="3769681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3" name="Google Shape;503;p43"/>
          <p:cNvSpPr txBox="1"/>
          <p:nvPr>
            <p:ph idx="16" type="body"/>
          </p:nvPr>
        </p:nvSpPr>
        <p:spPr>
          <a:xfrm>
            <a:off x="6083613" y="3769681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4" name="Google Shape;504;p43"/>
          <p:cNvSpPr txBox="1"/>
          <p:nvPr>
            <p:ph idx="17" type="body"/>
          </p:nvPr>
        </p:nvSpPr>
        <p:spPr>
          <a:xfrm>
            <a:off x="1352042" y="3998526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5" name="Google Shape;505;p43"/>
          <p:cNvSpPr txBox="1"/>
          <p:nvPr>
            <p:ph idx="18" type="body"/>
          </p:nvPr>
        </p:nvSpPr>
        <p:spPr>
          <a:xfrm>
            <a:off x="6083613" y="3998526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6" name="Google Shape;506;p43"/>
          <p:cNvSpPr txBox="1"/>
          <p:nvPr>
            <p:ph idx="19" type="body"/>
          </p:nvPr>
        </p:nvSpPr>
        <p:spPr>
          <a:xfrm>
            <a:off x="1352042" y="4241659"/>
            <a:ext cx="45417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7" name="Google Shape;507;p43"/>
          <p:cNvSpPr txBox="1"/>
          <p:nvPr>
            <p:ph idx="20" type="body"/>
          </p:nvPr>
        </p:nvSpPr>
        <p:spPr>
          <a:xfrm>
            <a:off x="6083613" y="4241659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8" name="Google Shape;508;p43"/>
          <p:cNvCxnSpPr/>
          <p:nvPr/>
        </p:nvCxnSpPr>
        <p:spPr>
          <a:xfrm>
            <a:off x="4736306" y="4475902"/>
            <a:ext cx="2593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9" name="Google Shape;509;p43"/>
          <p:cNvSpPr txBox="1"/>
          <p:nvPr/>
        </p:nvSpPr>
        <p:spPr>
          <a:xfrm>
            <a:off x="7355183" y="4302777"/>
            <a:ext cx="26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3"/>
          <p:cNvSpPr txBox="1"/>
          <p:nvPr>
            <p:ph idx="21" type="body"/>
          </p:nvPr>
        </p:nvSpPr>
        <p:spPr>
          <a:xfrm>
            <a:off x="6086021" y="4550016"/>
            <a:ext cx="10815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43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i="0" sz="7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Slide Judul">
  <p:cSld name="6_Slide Judul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/>
        </p:nvSpPr>
        <p:spPr>
          <a:xfrm>
            <a:off x="820088" y="227838"/>
            <a:ext cx="2801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 Strengths and Weaknesses</a:t>
            </a:r>
            <a:endParaRPr b="1" i="0" sz="15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634409" y="948920"/>
            <a:ext cx="4324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Support my Goal I Have Strength in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5" name="Google Shape;515;p44"/>
          <p:cNvGrpSpPr/>
          <p:nvPr/>
        </p:nvGrpSpPr>
        <p:grpSpPr>
          <a:xfrm>
            <a:off x="348727" y="813298"/>
            <a:ext cx="354600" cy="401714"/>
            <a:chOff x="464969" y="1198697"/>
            <a:chExt cx="472800" cy="535618"/>
          </a:xfrm>
        </p:grpSpPr>
        <p:sp>
          <p:nvSpPr>
            <p:cNvPr id="516" name="Google Shape;516;p44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44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18" name="Google Shape;518;p44"/>
          <p:cNvSpPr txBox="1"/>
          <p:nvPr>
            <p:ph idx="1" type="body"/>
          </p:nvPr>
        </p:nvSpPr>
        <p:spPr>
          <a:xfrm>
            <a:off x="380492" y="160036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p44"/>
          <p:cNvSpPr txBox="1"/>
          <p:nvPr/>
        </p:nvSpPr>
        <p:spPr>
          <a:xfrm>
            <a:off x="380492" y="1323116"/>
            <a:ext cx="10482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Strength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44"/>
          <p:cNvSpPr txBox="1"/>
          <p:nvPr/>
        </p:nvSpPr>
        <p:spPr>
          <a:xfrm>
            <a:off x="5918931" y="1323118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44"/>
          <p:cNvSpPr txBox="1"/>
          <p:nvPr>
            <p:ph idx="2" type="body"/>
          </p:nvPr>
        </p:nvSpPr>
        <p:spPr>
          <a:xfrm>
            <a:off x="5918931" y="160036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44"/>
          <p:cNvSpPr txBox="1"/>
          <p:nvPr>
            <p:ph idx="3" type="body"/>
          </p:nvPr>
        </p:nvSpPr>
        <p:spPr>
          <a:xfrm>
            <a:off x="380492" y="1914280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3" name="Google Shape;523;p44"/>
          <p:cNvSpPr txBox="1"/>
          <p:nvPr>
            <p:ph idx="4" type="body"/>
          </p:nvPr>
        </p:nvSpPr>
        <p:spPr>
          <a:xfrm>
            <a:off x="5918931" y="1914280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4" name="Google Shape;524;p44"/>
          <p:cNvSpPr txBox="1"/>
          <p:nvPr>
            <p:ph idx="5" type="body"/>
          </p:nvPr>
        </p:nvSpPr>
        <p:spPr>
          <a:xfrm>
            <a:off x="380492" y="223004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5" name="Google Shape;525;p44"/>
          <p:cNvSpPr txBox="1"/>
          <p:nvPr>
            <p:ph idx="6" type="body"/>
          </p:nvPr>
        </p:nvSpPr>
        <p:spPr>
          <a:xfrm>
            <a:off x="5918931" y="223004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" name="Google Shape;526;p44"/>
          <p:cNvSpPr txBox="1"/>
          <p:nvPr>
            <p:ph idx="7" type="body"/>
          </p:nvPr>
        </p:nvSpPr>
        <p:spPr>
          <a:xfrm>
            <a:off x="380492" y="2543962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7" name="Google Shape;527;p44"/>
          <p:cNvSpPr txBox="1"/>
          <p:nvPr>
            <p:ph idx="8" type="body"/>
          </p:nvPr>
        </p:nvSpPr>
        <p:spPr>
          <a:xfrm>
            <a:off x="5918931" y="2543962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8" name="Google Shape;528;p44"/>
          <p:cNvSpPr txBox="1"/>
          <p:nvPr>
            <p:ph idx="9" type="body"/>
          </p:nvPr>
        </p:nvSpPr>
        <p:spPr>
          <a:xfrm>
            <a:off x="380492" y="284121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9" name="Google Shape;529;p44"/>
          <p:cNvSpPr txBox="1"/>
          <p:nvPr>
            <p:ph idx="13" type="body"/>
          </p:nvPr>
        </p:nvSpPr>
        <p:spPr>
          <a:xfrm>
            <a:off x="5918931" y="284121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0" name="Google Shape;530;p44"/>
          <p:cNvSpPr txBox="1"/>
          <p:nvPr>
            <p:ph idx="14" type="body"/>
          </p:nvPr>
        </p:nvSpPr>
        <p:spPr>
          <a:xfrm>
            <a:off x="380492" y="315512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44"/>
          <p:cNvSpPr txBox="1"/>
          <p:nvPr>
            <p:ph idx="15" type="body"/>
          </p:nvPr>
        </p:nvSpPr>
        <p:spPr>
          <a:xfrm>
            <a:off x="5918931" y="315512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44"/>
          <p:cNvSpPr/>
          <p:nvPr/>
        </p:nvSpPr>
        <p:spPr>
          <a:xfrm>
            <a:off x="1727095" y="3766298"/>
            <a:ext cx="7588200" cy="926400"/>
          </a:xfrm>
          <a:prstGeom prst="roundRect">
            <a:avLst>
              <a:gd fmla="val 5012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44"/>
          <p:cNvSpPr txBox="1"/>
          <p:nvPr/>
        </p:nvSpPr>
        <p:spPr>
          <a:xfrm>
            <a:off x="1886108" y="3833157"/>
            <a:ext cx="6007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Strength is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anything can help you to achieve your goal easier or faster it’s including 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 factor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personality, habit, interest, intelligence, knowledge, or 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non-personal factor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time availability, access to learning facilities, network, money, anything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4" name="Google Shape;534;p44"/>
          <p:cNvGrpSpPr/>
          <p:nvPr/>
        </p:nvGrpSpPr>
        <p:grpSpPr>
          <a:xfrm>
            <a:off x="8521303" y="224166"/>
            <a:ext cx="484753" cy="484753"/>
            <a:chOff x="4716170" y="2461316"/>
            <a:chExt cx="1176300" cy="1176300"/>
          </a:xfrm>
        </p:grpSpPr>
        <p:sp>
          <p:nvSpPr>
            <p:cNvPr id="535" name="Google Shape;535;p44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536" name="Google Shape;536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44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i="0" sz="7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Slide Judul">
  <p:cSld name="7_Slide Judul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5"/>
          <p:cNvSpPr txBox="1"/>
          <p:nvPr/>
        </p:nvSpPr>
        <p:spPr>
          <a:xfrm>
            <a:off x="820088" y="227838"/>
            <a:ext cx="2801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Knowing Your Strengths and Weaknesses</a:t>
            </a:r>
            <a:endParaRPr b="1" i="0" sz="15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5"/>
          <p:cNvSpPr txBox="1"/>
          <p:nvPr/>
        </p:nvSpPr>
        <p:spPr>
          <a:xfrm>
            <a:off x="634408" y="948920"/>
            <a:ext cx="4490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 I’m also having weaknesses or obstacles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2" name="Google Shape;542;p45"/>
          <p:cNvGrpSpPr/>
          <p:nvPr/>
        </p:nvGrpSpPr>
        <p:grpSpPr>
          <a:xfrm>
            <a:off x="348727" y="813298"/>
            <a:ext cx="354600" cy="401714"/>
            <a:chOff x="464969" y="1198697"/>
            <a:chExt cx="472800" cy="535618"/>
          </a:xfrm>
        </p:grpSpPr>
        <p:sp>
          <p:nvSpPr>
            <p:cNvPr id="543" name="Google Shape;543;p45"/>
            <p:cNvSpPr/>
            <p:nvPr/>
          </p:nvSpPr>
          <p:spPr>
            <a:xfrm>
              <a:off x="507323" y="1395615"/>
              <a:ext cx="338700" cy="338700"/>
            </a:xfrm>
            <a:prstGeom prst="roundRect">
              <a:avLst>
                <a:gd fmla="val 16667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5"/>
            <p:cNvSpPr txBox="1"/>
            <p:nvPr/>
          </p:nvSpPr>
          <p:spPr>
            <a:xfrm>
              <a:off x="464969" y="1198697"/>
              <a:ext cx="472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i="0" lang="en" sz="2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endParaRPr b="1" i="0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45" name="Google Shape;545;p45"/>
          <p:cNvSpPr txBox="1"/>
          <p:nvPr>
            <p:ph idx="1" type="body"/>
          </p:nvPr>
        </p:nvSpPr>
        <p:spPr>
          <a:xfrm>
            <a:off x="380492" y="160036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6" name="Google Shape;546;p45"/>
          <p:cNvSpPr txBox="1"/>
          <p:nvPr/>
        </p:nvSpPr>
        <p:spPr>
          <a:xfrm>
            <a:off x="380492" y="1323116"/>
            <a:ext cx="1896300" cy="4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My Weakness or Obstacle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45"/>
          <p:cNvSpPr txBox="1"/>
          <p:nvPr/>
        </p:nvSpPr>
        <p:spPr>
          <a:xfrm>
            <a:off x="5918931" y="1323118"/>
            <a:ext cx="6990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</a:t>
            </a:r>
            <a:endParaRPr b="0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45"/>
          <p:cNvSpPr txBox="1"/>
          <p:nvPr>
            <p:ph idx="2" type="body"/>
          </p:nvPr>
        </p:nvSpPr>
        <p:spPr>
          <a:xfrm>
            <a:off x="5918931" y="160036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9" name="Google Shape;549;p45"/>
          <p:cNvSpPr txBox="1"/>
          <p:nvPr>
            <p:ph idx="3" type="body"/>
          </p:nvPr>
        </p:nvSpPr>
        <p:spPr>
          <a:xfrm>
            <a:off x="380492" y="1914280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0" name="Google Shape;550;p45"/>
          <p:cNvSpPr txBox="1"/>
          <p:nvPr>
            <p:ph idx="4" type="body"/>
          </p:nvPr>
        </p:nvSpPr>
        <p:spPr>
          <a:xfrm>
            <a:off x="5918931" y="1914280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1" name="Google Shape;551;p45"/>
          <p:cNvSpPr txBox="1"/>
          <p:nvPr>
            <p:ph idx="5" type="body"/>
          </p:nvPr>
        </p:nvSpPr>
        <p:spPr>
          <a:xfrm>
            <a:off x="380492" y="223004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2" name="Google Shape;552;p45"/>
          <p:cNvSpPr txBox="1"/>
          <p:nvPr>
            <p:ph idx="6" type="body"/>
          </p:nvPr>
        </p:nvSpPr>
        <p:spPr>
          <a:xfrm>
            <a:off x="5918931" y="223004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3" name="Google Shape;553;p45"/>
          <p:cNvSpPr txBox="1"/>
          <p:nvPr>
            <p:ph idx="7" type="body"/>
          </p:nvPr>
        </p:nvSpPr>
        <p:spPr>
          <a:xfrm>
            <a:off x="380492" y="2543962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4" name="Google Shape;554;p45"/>
          <p:cNvSpPr txBox="1"/>
          <p:nvPr>
            <p:ph idx="8" type="body"/>
          </p:nvPr>
        </p:nvSpPr>
        <p:spPr>
          <a:xfrm>
            <a:off x="5918931" y="2543962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45"/>
          <p:cNvSpPr txBox="1"/>
          <p:nvPr>
            <p:ph idx="9" type="body"/>
          </p:nvPr>
        </p:nvSpPr>
        <p:spPr>
          <a:xfrm>
            <a:off x="380492" y="284121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45"/>
          <p:cNvSpPr txBox="1"/>
          <p:nvPr>
            <p:ph idx="13" type="body"/>
          </p:nvPr>
        </p:nvSpPr>
        <p:spPr>
          <a:xfrm>
            <a:off x="5918931" y="284121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45"/>
          <p:cNvSpPr txBox="1"/>
          <p:nvPr>
            <p:ph idx="14" type="body"/>
          </p:nvPr>
        </p:nvSpPr>
        <p:spPr>
          <a:xfrm>
            <a:off x="380492" y="315512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45"/>
          <p:cNvSpPr txBox="1"/>
          <p:nvPr>
            <p:ph idx="15" type="body"/>
          </p:nvPr>
        </p:nvSpPr>
        <p:spPr>
          <a:xfrm>
            <a:off x="5918931" y="315512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p45"/>
          <p:cNvSpPr/>
          <p:nvPr/>
        </p:nvSpPr>
        <p:spPr>
          <a:xfrm>
            <a:off x="1727095" y="3766298"/>
            <a:ext cx="7588200" cy="926400"/>
          </a:xfrm>
          <a:prstGeom prst="roundRect">
            <a:avLst>
              <a:gd fmla="val 5012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1886108" y="3833157"/>
            <a:ext cx="6274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Weakness or Obstacle is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anything can disturb you to achieve your goal, make it slower or harder to be achieve. it’s including 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 factor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personality, habit, interest, intelligence, knowledge, or </a:t>
            </a: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non-personal factor </a:t>
            </a: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such as time availability, access to learning facilities, network, money, anything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61" name="Google Shape;561;p45"/>
          <p:cNvGrpSpPr/>
          <p:nvPr/>
        </p:nvGrpSpPr>
        <p:grpSpPr>
          <a:xfrm>
            <a:off x="8521303" y="224166"/>
            <a:ext cx="484753" cy="484753"/>
            <a:chOff x="4716170" y="2461316"/>
            <a:chExt cx="1176300" cy="1176300"/>
          </a:xfrm>
        </p:grpSpPr>
        <p:sp>
          <p:nvSpPr>
            <p:cNvPr id="562" name="Google Shape;562;p45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563" name="Google Shape;563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" name="Google Shape;564;p45"/>
          <p:cNvSpPr txBox="1"/>
          <p:nvPr/>
        </p:nvSpPr>
        <p:spPr>
          <a:xfrm>
            <a:off x="4922061" y="247933"/>
            <a:ext cx="352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Data Scientist</a:t>
            </a:r>
            <a:b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i="0" sz="700" u="none" cap="none" strike="noStrike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lide Judul">
  <p:cSld name="12_Slide Judul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46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568" name="Google Shape;568;p46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569" name="Google Shape;569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46"/>
          <p:cNvSpPr txBox="1"/>
          <p:nvPr/>
        </p:nvSpPr>
        <p:spPr>
          <a:xfrm>
            <a:off x="799649" y="263274"/>
            <a:ext cx="3269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Learning Reflection</a:t>
            </a:r>
            <a:endParaRPr b="1" sz="24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p46"/>
          <p:cNvSpPr txBox="1"/>
          <p:nvPr/>
        </p:nvSpPr>
        <p:spPr>
          <a:xfrm>
            <a:off x="254240" y="844909"/>
            <a:ext cx="6278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Skills that still lacking, and my strategies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6"/>
          <p:cNvSpPr txBox="1"/>
          <p:nvPr>
            <p:ph idx="1" type="body"/>
          </p:nvPr>
        </p:nvSpPr>
        <p:spPr>
          <a:xfrm>
            <a:off x="325412" y="1467350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3" name="Google Shape;573;p46"/>
          <p:cNvSpPr txBox="1"/>
          <p:nvPr/>
        </p:nvSpPr>
        <p:spPr>
          <a:xfrm>
            <a:off x="330892" y="1191132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6"/>
          <p:cNvSpPr txBox="1"/>
          <p:nvPr/>
        </p:nvSpPr>
        <p:spPr>
          <a:xfrm>
            <a:off x="330892" y="2882879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46"/>
          <p:cNvSpPr txBox="1"/>
          <p:nvPr/>
        </p:nvSpPr>
        <p:spPr>
          <a:xfrm>
            <a:off x="7382848" y="4940726"/>
            <a:ext cx="181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Copyrights Rakamin Academy 2021</a:t>
            </a:r>
            <a:endParaRPr b="0" sz="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46"/>
          <p:cNvSpPr txBox="1"/>
          <p:nvPr>
            <p:ph idx="2" type="body"/>
          </p:nvPr>
        </p:nvSpPr>
        <p:spPr>
          <a:xfrm>
            <a:off x="325411" y="1684448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46"/>
          <p:cNvSpPr txBox="1"/>
          <p:nvPr>
            <p:ph idx="3" type="body"/>
          </p:nvPr>
        </p:nvSpPr>
        <p:spPr>
          <a:xfrm>
            <a:off x="325411" y="1901545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8" name="Google Shape;578;p46"/>
          <p:cNvSpPr txBox="1"/>
          <p:nvPr>
            <p:ph idx="4" type="body"/>
          </p:nvPr>
        </p:nvSpPr>
        <p:spPr>
          <a:xfrm>
            <a:off x="325410" y="2118642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9" name="Google Shape;579;p46"/>
          <p:cNvSpPr txBox="1"/>
          <p:nvPr>
            <p:ph idx="5" type="body"/>
          </p:nvPr>
        </p:nvSpPr>
        <p:spPr>
          <a:xfrm>
            <a:off x="2689441" y="1467350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0" name="Google Shape;580;p46"/>
          <p:cNvSpPr txBox="1"/>
          <p:nvPr>
            <p:ph idx="6" type="body"/>
          </p:nvPr>
        </p:nvSpPr>
        <p:spPr>
          <a:xfrm>
            <a:off x="2689441" y="1684448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1" name="Google Shape;581;p46"/>
          <p:cNvSpPr txBox="1"/>
          <p:nvPr>
            <p:ph idx="7" type="body"/>
          </p:nvPr>
        </p:nvSpPr>
        <p:spPr>
          <a:xfrm>
            <a:off x="2689440" y="1901545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2" name="Google Shape;582;p46"/>
          <p:cNvSpPr txBox="1"/>
          <p:nvPr>
            <p:ph idx="8" type="body"/>
          </p:nvPr>
        </p:nvSpPr>
        <p:spPr>
          <a:xfrm>
            <a:off x="2689439" y="2118642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3" name="Google Shape;583;p46"/>
          <p:cNvSpPr txBox="1"/>
          <p:nvPr>
            <p:ph idx="9" type="body"/>
          </p:nvPr>
        </p:nvSpPr>
        <p:spPr>
          <a:xfrm>
            <a:off x="4351363" y="1467350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4" name="Google Shape;584;p46"/>
          <p:cNvSpPr txBox="1"/>
          <p:nvPr>
            <p:ph idx="13" type="body"/>
          </p:nvPr>
        </p:nvSpPr>
        <p:spPr>
          <a:xfrm>
            <a:off x="4351362" y="1684448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5" name="Google Shape;585;p46"/>
          <p:cNvSpPr txBox="1"/>
          <p:nvPr>
            <p:ph idx="14" type="body"/>
          </p:nvPr>
        </p:nvSpPr>
        <p:spPr>
          <a:xfrm>
            <a:off x="4351361" y="1901545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6" name="Google Shape;586;p46"/>
          <p:cNvSpPr txBox="1"/>
          <p:nvPr>
            <p:ph idx="15" type="body"/>
          </p:nvPr>
        </p:nvSpPr>
        <p:spPr>
          <a:xfrm>
            <a:off x="4351361" y="2118642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7" name="Google Shape;587;p46"/>
          <p:cNvSpPr txBox="1"/>
          <p:nvPr>
            <p:ph idx="16" type="body"/>
          </p:nvPr>
        </p:nvSpPr>
        <p:spPr>
          <a:xfrm>
            <a:off x="325410" y="3173703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8" name="Google Shape;588;p46"/>
          <p:cNvSpPr txBox="1"/>
          <p:nvPr>
            <p:ph idx="17" type="body"/>
          </p:nvPr>
        </p:nvSpPr>
        <p:spPr>
          <a:xfrm>
            <a:off x="325409" y="3390800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9" name="Google Shape;589;p46"/>
          <p:cNvSpPr txBox="1"/>
          <p:nvPr>
            <p:ph idx="18" type="body"/>
          </p:nvPr>
        </p:nvSpPr>
        <p:spPr>
          <a:xfrm>
            <a:off x="325408" y="3607898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0" name="Google Shape;590;p46"/>
          <p:cNvSpPr txBox="1"/>
          <p:nvPr>
            <p:ph idx="19" type="body"/>
          </p:nvPr>
        </p:nvSpPr>
        <p:spPr>
          <a:xfrm>
            <a:off x="325408" y="3824995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1" name="Google Shape;591;p46"/>
          <p:cNvSpPr txBox="1"/>
          <p:nvPr>
            <p:ph idx="20" type="body"/>
          </p:nvPr>
        </p:nvSpPr>
        <p:spPr>
          <a:xfrm>
            <a:off x="2689439" y="3173703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2" name="Google Shape;592;p46"/>
          <p:cNvSpPr txBox="1"/>
          <p:nvPr>
            <p:ph idx="21" type="body"/>
          </p:nvPr>
        </p:nvSpPr>
        <p:spPr>
          <a:xfrm>
            <a:off x="2689438" y="3390800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3" name="Google Shape;593;p46"/>
          <p:cNvSpPr txBox="1"/>
          <p:nvPr>
            <p:ph idx="22" type="body"/>
          </p:nvPr>
        </p:nvSpPr>
        <p:spPr>
          <a:xfrm>
            <a:off x="2689438" y="3607898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4" name="Google Shape;594;p46"/>
          <p:cNvSpPr txBox="1"/>
          <p:nvPr>
            <p:ph idx="23" type="body"/>
          </p:nvPr>
        </p:nvSpPr>
        <p:spPr>
          <a:xfrm>
            <a:off x="2689437" y="3824995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5" name="Google Shape;595;p46"/>
          <p:cNvSpPr txBox="1"/>
          <p:nvPr>
            <p:ph idx="24" type="body"/>
          </p:nvPr>
        </p:nvSpPr>
        <p:spPr>
          <a:xfrm>
            <a:off x="4351361" y="3173703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6" name="Google Shape;596;p46"/>
          <p:cNvSpPr txBox="1"/>
          <p:nvPr>
            <p:ph idx="25" type="body"/>
          </p:nvPr>
        </p:nvSpPr>
        <p:spPr>
          <a:xfrm>
            <a:off x="4351360" y="3390800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7" name="Google Shape;597;p46"/>
          <p:cNvSpPr txBox="1"/>
          <p:nvPr>
            <p:ph idx="26" type="body"/>
          </p:nvPr>
        </p:nvSpPr>
        <p:spPr>
          <a:xfrm>
            <a:off x="4351359" y="3607898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8" name="Google Shape;598;p46"/>
          <p:cNvSpPr txBox="1"/>
          <p:nvPr>
            <p:ph idx="27" type="body"/>
          </p:nvPr>
        </p:nvSpPr>
        <p:spPr>
          <a:xfrm>
            <a:off x="4351358" y="3824995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9" name="Google Shape;599;p46"/>
          <p:cNvSpPr txBox="1"/>
          <p:nvPr>
            <p:ph idx="28" type="body"/>
          </p:nvPr>
        </p:nvSpPr>
        <p:spPr>
          <a:xfrm>
            <a:off x="325408" y="2335739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46"/>
          <p:cNvSpPr txBox="1"/>
          <p:nvPr>
            <p:ph idx="29" type="body"/>
          </p:nvPr>
        </p:nvSpPr>
        <p:spPr>
          <a:xfrm>
            <a:off x="325407" y="2552837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1" name="Google Shape;601;p46"/>
          <p:cNvSpPr txBox="1"/>
          <p:nvPr>
            <p:ph idx="30" type="body"/>
          </p:nvPr>
        </p:nvSpPr>
        <p:spPr>
          <a:xfrm>
            <a:off x="2689437" y="2335739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2" name="Google Shape;602;p46"/>
          <p:cNvSpPr txBox="1"/>
          <p:nvPr>
            <p:ph idx="31" type="body"/>
          </p:nvPr>
        </p:nvSpPr>
        <p:spPr>
          <a:xfrm>
            <a:off x="2689436" y="2552837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3" name="Google Shape;603;p46"/>
          <p:cNvSpPr txBox="1"/>
          <p:nvPr>
            <p:ph idx="32" type="body"/>
          </p:nvPr>
        </p:nvSpPr>
        <p:spPr>
          <a:xfrm>
            <a:off x="4351358" y="2335739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4" name="Google Shape;604;p46"/>
          <p:cNvSpPr txBox="1"/>
          <p:nvPr>
            <p:ph idx="33" type="body"/>
          </p:nvPr>
        </p:nvSpPr>
        <p:spPr>
          <a:xfrm>
            <a:off x="4351358" y="2552837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5" name="Google Shape;605;p46"/>
          <p:cNvSpPr txBox="1"/>
          <p:nvPr>
            <p:ph idx="34" type="body"/>
          </p:nvPr>
        </p:nvSpPr>
        <p:spPr>
          <a:xfrm>
            <a:off x="325407" y="4047386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6" name="Google Shape;606;p46"/>
          <p:cNvSpPr txBox="1"/>
          <p:nvPr>
            <p:ph idx="35" type="body"/>
          </p:nvPr>
        </p:nvSpPr>
        <p:spPr>
          <a:xfrm>
            <a:off x="325406" y="4264483"/>
            <a:ext cx="2232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7" name="Google Shape;607;p46"/>
          <p:cNvSpPr txBox="1"/>
          <p:nvPr>
            <p:ph idx="36" type="body"/>
          </p:nvPr>
        </p:nvSpPr>
        <p:spPr>
          <a:xfrm>
            <a:off x="2689436" y="4047386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8" name="Google Shape;608;p46"/>
          <p:cNvSpPr txBox="1"/>
          <p:nvPr>
            <p:ph idx="37" type="body"/>
          </p:nvPr>
        </p:nvSpPr>
        <p:spPr>
          <a:xfrm>
            <a:off x="2689436" y="4264483"/>
            <a:ext cx="15306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9" name="Google Shape;609;p46"/>
          <p:cNvSpPr txBox="1"/>
          <p:nvPr>
            <p:ph idx="38" type="body"/>
          </p:nvPr>
        </p:nvSpPr>
        <p:spPr>
          <a:xfrm>
            <a:off x="4351358" y="4047386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0" name="Google Shape;610;p46"/>
          <p:cNvSpPr txBox="1"/>
          <p:nvPr>
            <p:ph idx="39" type="body"/>
          </p:nvPr>
        </p:nvSpPr>
        <p:spPr>
          <a:xfrm>
            <a:off x="4351357" y="4264483"/>
            <a:ext cx="465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1" name="Google Shape;611;p46"/>
          <p:cNvSpPr txBox="1"/>
          <p:nvPr/>
        </p:nvSpPr>
        <p:spPr>
          <a:xfrm>
            <a:off x="2697493" y="1191132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46"/>
          <p:cNvSpPr txBox="1"/>
          <p:nvPr/>
        </p:nvSpPr>
        <p:spPr>
          <a:xfrm>
            <a:off x="4374217" y="1191132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Strategies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46"/>
          <p:cNvSpPr txBox="1"/>
          <p:nvPr/>
        </p:nvSpPr>
        <p:spPr>
          <a:xfrm>
            <a:off x="2697493" y="288322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46"/>
          <p:cNvSpPr txBox="1"/>
          <p:nvPr/>
        </p:nvSpPr>
        <p:spPr>
          <a:xfrm>
            <a:off x="4374217" y="2883221"/>
            <a:ext cx="896400" cy="238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Strategies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6018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 ExtraBold"/>
              <a:buNone/>
              <a:defRPr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699000" y="1781975"/>
            <a:ext cx="774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pic>
        <p:nvPicPr>
          <p:cNvPr id="32" name="Google Shape;32;p8"/>
          <p:cNvPicPr preferRelativeResize="0"/>
          <p:nvPr/>
        </p:nvPicPr>
        <p:blipFill rotWithShape="1">
          <a:blip r:embed="rId3">
            <a:alphaModFix/>
          </a:blip>
          <a:srcRect b="16280" l="11527" r="0" t="5746"/>
          <a:stretch/>
        </p:blipFill>
        <p:spPr>
          <a:xfrm flipH="1">
            <a:off x="387176" y="0"/>
            <a:ext cx="875682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1114934" y="652657"/>
            <a:ext cx="8033344" cy="3836621"/>
          </a:xfrm>
          <a:custGeom>
            <a:rect b="b" l="l" r="r" t="t"/>
            <a:pathLst>
              <a:path extrusionOk="0" h="2596698" w="5697407">
                <a:moveTo>
                  <a:pt x="0" y="0"/>
                </a:moveTo>
                <a:lnTo>
                  <a:pt x="5697407" y="0"/>
                </a:lnTo>
                <a:lnTo>
                  <a:pt x="5697407" y="2596698"/>
                </a:lnTo>
                <a:lnTo>
                  <a:pt x="0" y="25966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Google Shape;34;p8"/>
          <p:cNvSpPr txBox="1"/>
          <p:nvPr>
            <p:ph type="title"/>
          </p:nvPr>
        </p:nvSpPr>
        <p:spPr>
          <a:xfrm>
            <a:off x="1455100" y="856750"/>
            <a:ext cx="71583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897A1"/>
              </a:buClr>
              <a:buSzPts val="3400"/>
              <a:buFont typeface="Montserrat"/>
              <a:buNone/>
              <a:defRPr b="1" sz="3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455100" y="1579975"/>
            <a:ext cx="7212600" cy="27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174325" y="1201500"/>
            <a:ext cx="4045200" cy="23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b="1" sz="4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1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6" name="Google Shape;286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9" name="Google Shape;289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3.jp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48.png"/><Relationship Id="rId6" Type="http://schemas.openxmlformats.org/officeDocument/2006/relationships/image" Target="../media/image67.png"/><Relationship Id="rId7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5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5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70.jpg"/><Relationship Id="rId6" Type="http://schemas.openxmlformats.org/officeDocument/2006/relationships/image" Target="../media/image63.png"/><Relationship Id="rId7" Type="http://schemas.openxmlformats.org/officeDocument/2006/relationships/image" Target="../media/image6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Relationship Id="rId5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74.jpg"/><Relationship Id="rId6" Type="http://schemas.openxmlformats.org/officeDocument/2006/relationships/image" Target="../media/image83.jpg"/><Relationship Id="rId7" Type="http://schemas.openxmlformats.org/officeDocument/2006/relationships/image" Target="../media/image7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Relationship Id="rId7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76.png"/><Relationship Id="rId6" Type="http://schemas.openxmlformats.org/officeDocument/2006/relationships/image" Target="../media/image75.png"/><Relationship Id="rId7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2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jpg"/><Relationship Id="rId4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5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9" Type="http://schemas.openxmlformats.org/officeDocument/2006/relationships/image" Target="../media/image95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Relationship Id="rId10" Type="http://schemas.openxmlformats.org/officeDocument/2006/relationships/image" Target="../media/image9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9" Type="http://schemas.openxmlformats.org/officeDocument/2006/relationships/image" Target="../media/image95.png"/><Relationship Id="rId5" Type="http://schemas.openxmlformats.org/officeDocument/2006/relationships/image" Target="../media/image82.png"/><Relationship Id="rId6" Type="http://schemas.openxmlformats.org/officeDocument/2006/relationships/image" Target="../media/image81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Relationship Id="rId10" Type="http://schemas.openxmlformats.org/officeDocument/2006/relationships/image" Target="../media/image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6.png"/><Relationship Id="rId5" Type="http://schemas.openxmlformats.org/officeDocument/2006/relationships/image" Target="../media/image39.png"/><Relationship Id="rId6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9.png"/><Relationship Id="rId5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0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10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41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/>
          <p:nvPr/>
        </p:nvSpPr>
        <p:spPr>
          <a:xfrm>
            <a:off x="643550" y="800825"/>
            <a:ext cx="3870900" cy="3798900"/>
          </a:xfrm>
          <a:prstGeom prst="ellipse">
            <a:avLst/>
          </a:prstGeom>
          <a:solidFill>
            <a:srgbClr val="0097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1" name="Google Shape;621;p48"/>
          <p:cNvPicPr preferRelativeResize="0"/>
          <p:nvPr/>
        </p:nvPicPr>
        <p:blipFill rotWithShape="1">
          <a:blip r:embed="rId3">
            <a:alphaModFix/>
          </a:blip>
          <a:srcRect b="0" l="11213" r="0" t="0"/>
          <a:stretch/>
        </p:blipFill>
        <p:spPr>
          <a:xfrm flipH="1" rot="5400000">
            <a:off x="968593" y="1852463"/>
            <a:ext cx="2784859" cy="288281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8"/>
          <p:cNvSpPr/>
          <p:nvPr/>
        </p:nvSpPr>
        <p:spPr>
          <a:xfrm>
            <a:off x="3043092" y="3594202"/>
            <a:ext cx="1656000" cy="765600"/>
          </a:xfrm>
          <a:prstGeom prst="roundRect">
            <a:avLst>
              <a:gd fmla="val 16667" name="adj"/>
            </a:avLst>
          </a:prstGeom>
          <a:solidFill>
            <a:srgbClr val="01949E"/>
          </a:solidFill>
          <a:ln cap="flat" cmpd="sng" w="38100">
            <a:solidFill>
              <a:srgbClr val="0194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" sz="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endParaRPr b="0" i="0" sz="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3" name="Google Shape;623;p48"/>
          <p:cNvPicPr preferRelativeResize="0"/>
          <p:nvPr/>
        </p:nvPicPr>
        <p:blipFill rotWithShape="1">
          <a:blip r:embed="rId4">
            <a:alphaModFix/>
          </a:blip>
          <a:srcRect b="21655" l="17882" r="12614" t="21655"/>
          <a:stretch/>
        </p:blipFill>
        <p:spPr>
          <a:xfrm>
            <a:off x="1451000" y="1418225"/>
            <a:ext cx="2256000" cy="256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24" name="Google Shape;624;p48"/>
          <p:cNvSpPr/>
          <p:nvPr/>
        </p:nvSpPr>
        <p:spPr>
          <a:xfrm>
            <a:off x="3009899" y="3562350"/>
            <a:ext cx="1656000" cy="76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194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8"/>
          <p:cNvSpPr txBox="1"/>
          <p:nvPr/>
        </p:nvSpPr>
        <p:spPr>
          <a:xfrm>
            <a:off x="3143298" y="3726938"/>
            <a:ext cx="1879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61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100">
                <a:solidFill>
                  <a:srgbClr val="01949E"/>
                </a:solidFill>
                <a:latin typeface="Montserrat"/>
                <a:ea typeface="Montserrat"/>
                <a:cs typeface="Montserrat"/>
                <a:sym typeface="Montserrat"/>
              </a:rPr>
              <a:t>Diana Suryani M.</a:t>
            </a:r>
            <a:endParaRPr b="1" i="0" sz="11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48"/>
          <p:cNvSpPr txBox="1"/>
          <p:nvPr/>
        </p:nvSpPr>
        <p:spPr>
          <a:xfrm>
            <a:off x="3154401" y="3967975"/>
            <a:ext cx="14334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8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900">
                <a:solidFill>
                  <a:srgbClr val="44485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4 Years Experience as Recruiters and Tech Consultant</a:t>
            </a:r>
            <a:endParaRPr sz="900">
              <a:solidFill>
                <a:srgbClr val="44485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627" name="Google Shape;627;p48"/>
          <p:cNvSpPr txBox="1"/>
          <p:nvPr/>
        </p:nvSpPr>
        <p:spPr>
          <a:xfrm>
            <a:off x="5018288" y="625591"/>
            <a:ext cx="391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4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Diana</a:t>
            </a:r>
            <a:endParaRPr b="1" i="0" sz="4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48"/>
          <p:cNvSpPr txBox="1"/>
          <p:nvPr/>
        </p:nvSpPr>
        <p:spPr>
          <a:xfrm>
            <a:off x="4975398" y="1181825"/>
            <a:ext cx="457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4200">
                <a:solidFill>
                  <a:srgbClr val="01949E"/>
                </a:solidFill>
                <a:latin typeface="Montserrat"/>
                <a:ea typeface="Montserrat"/>
                <a:cs typeface="Montserrat"/>
                <a:sym typeface="Montserrat"/>
              </a:rPr>
              <a:t>Suryani M. </a:t>
            </a:r>
            <a:endParaRPr b="0" i="0" sz="4200" u="none" cap="none" strike="noStrike">
              <a:solidFill>
                <a:srgbClr val="145A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48"/>
          <p:cNvSpPr txBox="1"/>
          <p:nvPr/>
        </p:nvSpPr>
        <p:spPr>
          <a:xfrm>
            <a:off x="5027590" y="3613186"/>
            <a:ext cx="3492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Education Background</a:t>
            </a:r>
            <a:endParaRPr b="1" i="0" sz="1100" u="none" cap="none" strike="noStrike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48"/>
          <p:cNvSpPr txBox="1"/>
          <p:nvPr/>
        </p:nvSpPr>
        <p:spPr>
          <a:xfrm>
            <a:off x="4975400" y="1842825"/>
            <a:ext cx="3597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A professional Recruitment Consultant with 4 years of experience in Multi Industry, especially IT, Startups, E-commerce Industries. Expertise in handling Tech and Non-Tech positions for Corporation up to Decacorn Companies. Currently focus on helping others to prepare their career development for Shifting Career . </a:t>
            </a:r>
            <a:endParaRPr>
              <a:latin typeface="Dosis Light"/>
              <a:ea typeface="Dosis Light"/>
              <a:cs typeface="Dosis Light"/>
              <a:sym typeface="Dosis Light"/>
            </a:endParaRPr>
          </a:p>
        </p:txBody>
      </p:sp>
      <p:sp>
        <p:nvSpPr>
          <p:cNvPr id="631" name="Google Shape;631;p48"/>
          <p:cNvSpPr txBox="1"/>
          <p:nvPr/>
        </p:nvSpPr>
        <p:spPr>
          <a:xfrm>
            <a:off x="5659000" y="3991188"/>
            <a:ext cx="9285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2014-2018</a:t>
            </a:r>
            <a:endParaRPr b="1" sz="13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32" name="Google Shape;632;p48"/>
          <p:cNvSpPr txBox="1"/>
          <p:nvPr/>
        </p:nvSpPr>
        <p:spPr>
          <a:xfrm>
            <a:off x="5659000" y="4163800"/>
            <a:ext cx="10680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Bachelor Degree</a:t>
            </a:r>
            <a:endParaRPr b="1"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descr="Gambar Logo Universitas Indonesia - Koleksi Gambar HD | Kutipan motivasi  belajar, Universitas, Motivasi belajar" id="633" name="Google Shape;633;p48"/>
          <p:cNvPicPr preferRelativeResize="0"/>
          <p:nvPr/>
        </p:nvPicPr>
        <p:blipFill rotWithShape="1">
          <a:blip r:embed="rId5">
            <a:alphaModFix/>
          </a:blip>
          <a:srcRect b="24585" l="0" r="0" t="0"/>
          <a:stretch/>
        </p:blipFill>
        <p:spPr>
          <a:xfrm>
            <a:off x="5027612" y="3896138"/>
            <a:ext cx="548700" cy="585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57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7"/>
          <p:cNvSpPr/>
          <p:nvPr/>
        </p:nvSpPr>
        <p:spPr>
          <a:xfrm>
            <a:off x="0" y="0"/>
            <a:ext cx="388795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737" name="Google Shape;73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866" y="917327"/>
            <a:ext cx="7949400" cy="2868300"/>
          </a:xfrm>
          <a:prstGeom prst="roundRect">
            <a:avLst>
              <a:gd fmla="val 3278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8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8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745" name="Google Shape;745;p58"/>
          <p:cNvSpPr txBox="1"/>
          <p:nvPr/>
        </p:nvSpPr>
        <p:spPr>
          <a:xfrm>
            <a:off x="3351311" y="541478"/>
            <a:ext cx="2441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World becoming</a:t>
            </a:r>
            <a:endParaRPr sz="1100"/>
          </a:p>
        </p:txBody>
      </p:sp>
      <p:sp>
        <p:nvSpPr>
          <p:cNvPr id="746" name="Google Shape;746;p58"/>
          <p:cNvSpPr txBox="1"/>
          <p:nvPr/>
        </p:nvSpPr>
        <p:spPr>
          <a:xfrm>
            <a:off x="1335503" y="3824332"/>
            <a:ext cx="156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Need to transform and adopt new technology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58"/>
          <p:cNvSpPr txBox="1"/>
          <p:nvPr/>
        </p:nvSpPr>
        <p:spPr>
          <a:xfrm>
            <a:off x="6245266" y="3824331"/>
            <a:ext cx="156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Become agile and more adaptive to rapid change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58"/>
          <p:cNvSpPr txBox="1"/>
          <p:nvPr/>
        </p:nvSpPr>
        <p:spPr>
          <a:xfrm>
            <a:off x="3725953" y="3824331"/>
            <a:ext cx="169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Recruit and retain high quality talents in fast, reliable, and measurable way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58"/>
          <p:cNvSpPr txBox="1"/>
          <p:nvPr/>
        </p:nvSpPr>
        <p:spPr>
          <a:xfrm>
            <a:off x="3351311" y="2065165"/>
            <a:ext cx="2441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Companies Strategy</a:t>
            </a:r>
            <a:endParaRPr sz="1100"/>
          </a:p>
        </p:txBody>
      </p:sp>
      <p:sp>
        <p:nvSpPr>
          <p:cNvPr id="750" name="Google Shape;750;p58"/>
          <p:cNvSpPr/>
          <p:nvPr/>
        </p:nvSpPr>
        <p:spPr>
          <a:xfrm>
            <a:off x="4348681" y="1116594"/>
            <a:ext cx="446700" cy="927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8"/>
          <p:cNvSpPr txBox="1"/>
          <p:nvPr/>
        </p:nvSpPr>
        <p:spPr>
          <a:xfrm>
            <a:off x="2233781" y="824425"/>
            <a:ext cx="4676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Volatile, Unpredictable, Complex, Tech-heavy, Data-driven, Interconnected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2" name="Google Shape;752;p58"/>
          <p:cNvSpPr/>
          <p:nvPr/>
        </p:nvSpPr>
        <p:spPr>
          <a:xfrm>
            <a:off x="5734198" y="1132234"/>
            <a:ext cx="446700" cy="927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8"/>
          <p:cNvSpPr/>
          <p:nvPr/>
        </p:nvSpPr>
        <p:spPr>
          <a:xfrm>
            <a:off x="2963164" y="1116594"/>
            <a:ext cx="446700" cy="927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8"/>
          <p:cNvSpPr/>
          <p:nvPr/>
        </p:nvSpPr>
        <p:spPr>
          <a:xfrm rot="-5400000">
            <a:off x="2862595" y="2542034"/>
            <a:ext cx="446700" cy="10863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8"/>
          <p:cNvSpPr/>
          <p:nvPr/>
        </p:nvSpPr>
        <p:spPr>
          <a:xfrm>
            <a:off x="1470425" y="2408245"/>
            <a:ext cx="1293300" cy="1293300"/>
          </a:xfrm>
          <a:prstGeom prst="roundRect">
            <a:avLst>
              <a:gd fmla="val 16667" name="adj"/>
            </a:avLst>
          </a:prstGeom>
          <a:solidFill>
            <a:srgbClr val="0897A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obot outline" id="756" name="Google Shape;75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4206" y="2636216"/>
            <a:ext cx="881051" cy="8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8"/>
          <p:cNvSpPr/>
          <p:nvPr/>
        </p:nvSpPr>
        <p:spPr>
          <a:xfrm rot="-5400000">
            <a:off x="5297448" y="2273023"/>
            <a:ext cx="446700" cy="10863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8"/>
          <p:cNvSpPr/>
          <p:nvPr/>
        </p:nvSpPr>
        <p:spPr>
          <a:xfrm>
            <a:off x="3925307" y="2408245"/>
            <a:ext cx="1293300" cy="1293300"/>
          </a:xfrm>
          <a:prstGeom prst="roundRect">
            <a:avLst>
              <a:gd fmla="val 16667" name="adj"/>
            </a:avLst>
          </a:prstGeom>
          <a:solidFill>
            <a:srgbClr val="0897A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le profile outline" id="759" name="Google Shape;75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75101" y="2618657"/>
            <a:ext cx="872564" cy="872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tistics outline" id="760" name="Google Shape;760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2176" y="2823941"/>
            <a:ext cx="616011" cy="61601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8"/>
          <p:cNvSpPr/>
          <p:nvPr/>
        </p:nvSpPr>
        <p:spPr>
          <a:xfrm rot="5400000">
            <a:off x="5785849" y="2707929"/>
            <a:ext cx="446700" cy="10863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8"/>
          <p:cNvSpPr/>
          <p:nvPr/>
        </p:nvSpPr>
        <p:spPr>
          <a:xfrm>
            <a:off x="6380188" y="2408245"/>
            <a:ext cx="1293300" cy="1293300"/>
          </a:xfrm>
          <a:prstGeom prst="roundRect">
            <a:avLst>
              <a:gd fmla="val 16667" name="adj"/>
            </a:avLst>
          </a:prstGeom>
          <a:solidFill>
            <a:srgbClr val="0897A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ace Car outline" id="763" name="Google Shape;763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4748" y="2574608"/>
            <a:ext cx="1004267" cy="100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59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9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771" name="Google Shape;771;p59"/>
          <p:cNvSpPr txBox="1"/>
          <p:nvPr/>
        </p:nvSpPr>
        <p:spPr>
          <a:xfrm>
            <a:off x="1256243" y="1717131"/>
            <a:ext cx="6631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But, is Indonesia</a:t>
            </a:r>
            <a:r>
              <a:rPr b="1" lang="en" sz="5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54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Ready?</a:t>
            </a:r>
            <a:endParaRPr sz="54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0"/>
          <p:cNvSpPr/>
          <p:nvPr/>
        </p:nvSpPr>
        <p:spPr>
          <a:xfrm>
            <a:off x="0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pic>
        <p:nvPicPr>
          <p:cNvPr id="777" name="Google Shape;777;p60"/>
          <p:cNvPicPr preferRelativeResize="0"/>
          <p:nvPr/>
        </p:nvPicPr>
        <p:blipFill rotWithShape="1">
          <a:blip r:embed="rId3">
            <a:alphaModFix/>
          </a:blip>
          <a:srcRect b="16280" l="11527" r="0" t="5746"/>
          <a:stretch/>
        </p:blipFill>
        <p:spPr>
          <a:xfrm flipH="1">
            <a:off x="387176" y="0"/>
            <a:ext cx="875682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0"/>
          <p:cNvSpPr/>
          <p:nvPr/>
        </p:nvSpPr>
        <p:spPr>
          <a:xfrm>
            <a:off x="1114935" y="652657"/>
            <a:ext cx="8019100" cy="3836621"/>
          </a:xfrm>
          <a:custGeom>
            <a:rect b="b" l="l" r="r" t="t"/>
            <a:pathLst>
              <a:path extrusionOk="0" h="2596698" w="5697407">
                <a:moveTo>
                  <a:pt x="0" y="0"/>
                </a:moveTo>
                <a:lnTo>
                  <a:pt x="5697407" y="0"/>
                </a:lnTo>
                <a:lnTo>
                  <a:pt x="5697407" y="2596698"/>
                </a:lnTo>
                <a:lnTo>
                  <a:pt x="0" y="25966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779" name="Google Shape;77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1"/>
            <a:ext cx="907344" cy="35083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0"/>
          <p:cNvSpPr txBox="1"/>
          <p:nvPr/>
        </p:nvSpPr>
        <p:spPr>
          <a:xfrm>
            <a:off x="1197449" y="719671"/>
            <a:ext cx="5805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The Urgent Problems</a:t>
            </a:r>
            <a:br>
              <a:rPr b="1" i="0" lang="en" sz="15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i="0" lang="en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Indonesia Workforce Condition</a:t>
            </a:r>
            <a:endParaRPr sz="1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0"/>
          <p:cNvSpPr txBox="1"/>
          <p:nvPr/>
        </p:nvSpPr>
        <p:spPr>
          <a:xfrm>
            <a:off x="3515637" y="1428250"/>
            <a:ext cx="2758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2+ Mio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Talent Shortage 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 Tech, Digital, Finance, and Manufacture each year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(BCG &amp; Korn Ferry 2019)</a:t>
            </a:r>
            <a:endParaRPr sz="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2" name="Google Shape;782;p60"/>
          <p:cNvSpPr txBox="1"/>
          <p:nvPr/>
        </p:nvSpPr>
        <p:spPr>
          <a:xfrm>
            <a:off x="6646200" y="1428250"/>
            <a:ext cx="2344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46,6%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Workforce matched with</a:t>
            </a:r>
            <a:b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industry needs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(INDEF, 2019)</a:t>
            </a:r>
            <a:endParaRPr sz="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3" name="Google Shape;783;p60"/>
          <p:cNvSpPr txBox="1"/>
          <p:nvPr/>
        </p:nvSpPr>
        <p:spPr>
          <a:xfrm>
            <a:off x="3515625" y="3030350"/>
            <a:ext cx="2145600" cy="1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21,76%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Unemployment came from vocational &amp; universities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(BPS 2020)</a:t>
            </a:r>
            <a:endParaRPr sz="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4" name="Google Shape;784;p60"/>
          <p:cNvSpPr txBox="1"/>
          <p:nvPr/>
        </p:nvSpPr>
        <p:spPr>
          <a:xfrm>
            <a:off x="6646200" y="3013025"/>
            <a:ext cx="22497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4,2 Mio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Graduates from high school and universities each year, that </a:t>
            </a: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prepared for old job desc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(Coordinating Ministry for Human Development and Culture 2019)</a:t>
            </a:r>
            <a:endParaRPr sz="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5" name="Google Shape;785;p60"/>
          <p:cNvSpPr/>
          <p:nvPr/>
        </p:nvSpPr>
        <p:spPr>
          <a:xfrm>
            <a:off x="3336976" y="1933310"/>
            <a:ext cx="114300" cy="4191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0"/>
          <p:cNvSpPr/>
          <p:nvPr/>
        </p:nvSpPr>
        <p:spPr>
          <a:xfrm>
            <a:off x="3312841" y="3467533"/>
            <a:ext cx="114300" cy="4191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60"/>
          <p:cNvSpPr/>
          <p:nvPr/>
        </p:nvSpPr>
        <p:spPr>
          <a:xfrm>
            <a:off x="6430816" y="1933310"/>
            <a:ext cx="114300" cy="4191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60"/>
          <p:cNvSpPr/>
          <p:nvPr/>
        </p:nvSpPr>
        <p:spPr>
          <a:xfrm>
            <a:off x="6430829" y="3467523"/>
            <a:ext cx="114300" cy="607800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60"/>
          <p:cNvSpPr txBox="1"/>
          <p:nvPr/>
        </p:nvSpPr>
        <p:spPr>
          <a:xfrm>
            <a:off x="1227413" y="1673213"/>
            <a:ext cx="2109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Industry Problems</a:t>
            </a:r>
            <a:endParaRPr b="1" sz="24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60"/>
          <p:cNvSpPr txBox="1"/>
          <p:nvPr/>
        </p:nvSpPr>
        <p:spPr>
          <a:xfrm>
            <a:off x="1197449" y="3174619"/>
            <a:ext cx="2109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Students Problems</a:t>
            </a:r>
            <a:endParaRPr b="1" sz="24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61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1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798" name="Google Shape;798;p61"/>
          <p:cNvSpPr txBox="1"/>
          <p:nvPr/>
        </p:nvSpPr>
        <p:spPr>
          <a:xfrm>
            <a:off x="1083564" y="1266082"/>
            <a:ext cx="7104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There’s lot of challenges in disruption, but there’s also opportunities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It’s up to us to choose between riding the wave, or just waiting and drowning</a:t>
            </a:r>
            <a:endParaRPr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2"/>
          <p:cNvSpPr/>
          <p:nvPr/>
        </p:nvSpPr>
        <p:spPr>
          <a:xfrm>
            <a:off x="685950" y="2435025"/>
            <a:ext cx="40719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62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05" name="Google Shape;80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62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62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62"/>
          <p:cNvSpPr/>
          <p:nvPr/>
        </p:nvSpPr>
        <p:spPr>
          <a:xfrm>
            <a:off x="1095375" y="260167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1466850" y="2400225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2"/>
          <p:cNvSpPr txBox="1"/>
          <p:nvPr/>
        </p:nvSpPr>
        <p:spPr>
          <a:xfrm>
            <a:off x="1464138" y="3095700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62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62"/>
          <p:cNvSpPr txBox="1"/>
          <p:nvPr/>
        </p:nvSpPr>
        <p:spPr>
          <a:xfrm>
            <a:off x="1466850" y="3702225"/>
            <a:ext cx="344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Career Shifting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p62"/>
          <p:cNvSpPr/>
          <p:nvPr/>
        </p:nvSpPr>
        <p:spPr>
          <a:xfrm>
            <a:off x="5082300" y="1895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2"/>
          <p:cNvSpPr txBox="1"/>
          <p:nvPr/>
        </p:nvSpPr>
        <p:spPr>
          <a:xfrm>
            <a:off x="5453775" y="18003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62"/>
          <p:cNvSpPr/>
          <p:nvPr/>
        </p:nvSpPr>
        <p:spPr>
          <a:xfrm>
            <a:off x="5082300" y="2601675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2"/>
          <p:cNvSpPr txBox="1"/>
          <p:nvPr/>
        </p:nvSpPr>
        <p:spPr>
          <a:xfrm>
            <a:off x="5453775" y="2501850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62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62"/>
          <p:cNvSpPr/>
          <p:nvPr/>
        </p:nvSpPr>
        <p:spPr>
          <a:xfrm>
            <a:off x="50768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2"/>
          <p:cNvSpPr txBox="1"/>
          <p:nvPr/>
        </p:nvSpPr>
        <p:spPr>
          <a:xfrm>
            <a:off x="5453800" y="2988000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1" name="Google Shape;821;p62"/>
          <p:cNvSpPr/>
          <p:nvPr/>
        </p:nvSpPr>
        <p:spPr>
          <a:xfrm>
            <a:off x="50823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822" name="Google Shape;822;p62"/>
          <p:cNvSpPr txBox="1"/>
          <p:nvPr/>
        </p:nvSpPr>
        <p:spPr>
          <a:xfrm>
            <a:off x="54537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3" name="Google Shape;8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127" y="2589198"/>
            <a:ext cx="209700" cy="23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6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131" y="44419"/>
            <a:ext cx="9104119" cy="5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3"/>
          <p:cNvSpPr/>
          <p:nvPr/>
        </p:nvSpPr>
        <p:spPr>
          <a:xfrm>
            <a:off x="3131" y="4313"/>
            <a:ext cx="9140597" cy="1765999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832" name="Google Shape;83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608" y="221643"/>
            <a:ext cx="907032" cy="3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63"/>
          <p:cNvSpPr txBox="1"/>
          <p:nvPr/>
        </p:nvSpPr>
        <p:spPr>
          <a:xfrm>
            <a:off x="2876585" y="3277314"/>
            <a:ext cx="156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 roles increase up-to 50% each year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63"/>
          <p:cNvSpPr/>
          <p:nvPr/>
        </p:nvSpPr>
        <p:spPr>
          <a:xfrm rot="-5400000">
            <a:off x="2131374" y="2234653"/>
            <a:ext cx="446700" cy="10863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63"/>
          <p:cNvSpPr txBox="1"/>
          <p:nvPr/>
        </p:nvSpPr>
        <p:spPr>
          <a:xfrm>
            <a:off x="1892435" y="1044365"/>
            <a:ext cx="5325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 Opportunities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63"/>
          <p:cNvSpPr txBox="1"/>
          <p:nvPr/>
        </p:nvSpPr>
        <p:spPr>
          <a:xfrm>
            <a:off x="4915472" y="3259951"/>
            <a:ext cx="156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Scarcity for Digital Marketing talent is still high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63"/>
          <p:cNvSpPr txBox="1"/>
          <p:nvPr/>
        </p:nvSpPr>
        <p:spPr>
          <a:xfrm>
            <a:off x="6810159" y="3259951"/>
            <a:ext cx="1797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Side hustling and increasing earning is widely open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8" name="Google Shape;838;p63"/>
          <p:cNvGrpSpPr/>
          <p:nvPr/>
        </p:nvGrpSpPr>
        <p:grpSpPr>
          <a:xfrm>
            <a:off x="7260468" y="2301615"/>
            <a:ext cx="900309" cy="900309"/>
            <a:chOff x="1960567" y="3210993"/>
            <a:chExt cx="1724400" cy="1724400"/>
          </a:xfrm>
        </p:grpSpPr>
        <p:sp>
          <p:nvSpPr>
            <p:cNvPr id="839" name="Google Shape;839;p63"/>
            <p:cNvSpPr/>
            <p:nvPr/>
          </p:nvSpPr>
          <p:spPr>
            <a:xfrm>
              <a:off x="1960567" y="3210993"/>
              <a:ext cx="1724400" cy="1724400"/>
            </a:xfrm>
            <a:prstGeom prst="roundRect">
              <a:avLst>
                <a:gd fmla="val 11335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oins outline" id="840" name="Google Shape;840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32078" y="3492601"/>
              <a:ext cx="1174734" cy="1174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1" name="Google Shape;841;p63"/>
          <p:cNvSpPr txBox="1"/>
          <p:nvPr/>
        </p:nvSpPr>
        <p:spPr>
          <a:xfrm>
            <a:off x="458472" y="3259951"/>
            <a:ext cx="204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 is now used widely across industries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63"/>
          <p:cNvSpPr/>
          <p:nvPr/>
        </p:nvSpPr>
        <p:spPr>
          <a:xfrm rot="-5400000">
            <a:off x="4249697" y="2234653"/>
            <a:ext cx="446700" cy="10863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3"/>
          <p:cNvSpPr/>
          <p:nvPr/>
        </p:nvSpPr>
        <p:spPr>
          <a:xfrm rot="-5400000">
            <a:off x="6322511" y="2234653"/>
            <a:ext cx="446700" cy="10863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95000">
                <a:srgbClr val="FCBF36">
                  <a:alpha val="61960"/>
                </a:srgbClr>
              </a:gs>
              <a:gs pos="100000">
                <a:srgbClr val="FCBF36">
                  <a:alpha val="6196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3"/>
          <p:cNvGrpSpPr/>
          <p:nvPr/>
        </p:nvGrpSpPr>
        <p:grpSpPr>
          <a:xfrm>
            <a:off x="3209913" y="2318978"/>
            <a:ext cx="900309" cy="900309"/>
            <a:chOff x="1960567" y="3210993"/>
            <a:chExt cx="1724400" cy="1724400"/>
          </a:xfrm>
        </p:grpSpPr>
        <p:sp>
          <p:nvSpPr>
            <p:cNvPr id="845" name="Google Shape;845;p63"/>
            <p:cNvSpPr/>
            <p:nvPr/>
          </p:nvSpPr>
          <p:spPr>
            <a:xfrm>
              <a:off x="1960567" y="3210993"/>
              <a:ext cx="1724400" cy="1724400"/>
            </a:xfrm>
            <a:prstGeom prst="roundRect">
              <a:avLst>
                <a:gd fmla="val 11335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846" name="Google Shape;846;p6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32078" y="3492601"/>
              <a:ext cx="1174734" cy="1174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7" name="Google Shape;847;p63"/>
          <p:cNvGrpSpPr/>
          <p:nvPr/>
        </p:nvGrpSpPr>
        <p:grpSpPr>
          <a:xfrm>
            <a:off x="5248800" y="2301615"/>
            <a:ext cx="900309" cy="900309"/>
            <a:chOff x="1960567" y="3210993"/>
            <a:chExt cx="1724400" cy="1724400"/>
          </a:xfrm>
        </p:grpSpPr>
        <p:sp>
          <p:nvSpPr>
            <p:cNvPr id="848" name="Google Shape;848;p63"/>
            <p:cNvSpPr/>
            <p:nvPr/>
          </p:nvSpPr>
          <p:spPr>
            <a:xfrm>
              <a:off x="1960567" y="3210993"/>
              <a:ext cx="1724400" cy="1724400"/>
            </a:xfrm>
            <a:prstGeom prst="roundRect">
              <a:avLst>
                <a:gd fmla="val 11335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Office Chair outline" id="849" name="Google Shape;849;p6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32078" y="3492601"/>
              <a:ext cx="1174734" cy="1174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0" name="Google Shape;850;p63"/>
          <p:cNvGrpSpPr/>
          <p:nvPr/>
        </p:nvGrpSpPr>
        <p:grpSpPr>
          <a:xfrm>
            <a:off x="1031649" y="2301615"/>
            <a:ext cx="900309" cy="900309"/>
            <a:chOff x="1960567" y="3210993"/>
            <a:chExt cx="1724400" cy="1724400"/>
          </a:xfrm>
        </p:grpSpPr>
        <p:sp>
          <p:nvSpPr>
            <p:cNvPr id="851" name="Google Shape;851;p63"/>
            <p:cNvSpPr/>
            <p:nvPr/>
          </p:nvSpPr>
          <p:spPr>
            <a:xfrm>
              <a:off x="1960567" y="3210993"/>
              <a:ext cx="1724400" cy="1724400"/>
            </a:xfrm>
            <a:prstGeom prst="roundRect">
              <a:avLst>
                <a:gd fmla="val 11335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Online Network outline" id="852" name="Google Shape;852;p6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232078" y="3492601"/>
              <a:ext cx="1174734" cy="11747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64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131" y="44419"/>
            <a:ext cx="9104119" cy="5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64"/>
          <p:cNvSpPr/>
          <p:nvPr/>
        </p:nvSpPr>
        <p:spPr>
          <a:xfrm>
            <a:off x="3131" y="4313"/>
            <a:ext cx="9140597" cy="1765999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860" name="Google Shape;86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608" y="221643"/>
            <a:ext cx="907032" cy="3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4"/>
          <p:cNvSpPr txBox="1"/>
          <p:nvPr/>
        </p:nvSpPr>
        <p:spPr>
          <a:xfrm>
            <a:off x="1777156" y="792328"/>
            <a:ext cx="5589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Digital Marketing is also accommodating many working styles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64"/>
          <p:cNvSpPr/>
          <p:nvPr/>
        </p:nvSpPr>
        <p:spPr>
          <a:xfrm>
            <a:off x="984926" y="20963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Content-related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(creative, artistic, conceptual)</a:t>
            </a:r>
            <a:endParaRPr sz="1100"/>
          </a:p>
        </p:txBody>
      </p:sp>
      <p:sp>
        <p:nvSpPr>
          <p:cNvPr id="863" name="Google Shape;863;p64"/>
          <p:cNvSpPr/>
          <p:nvPr/>
        </p:nvSpPr>
        <p:spPr>
          <a:xfrm>
            <a:off x="2842910" y="20963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Analysis-related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(investigative, problem-solving, data-driven)</a:t>
            </a:r>
            <a:endParaRPr sz="1100"/>
          </a:p>
        </p:txBody>
      </p:sp>
      <p:sp>
        <p:nvSpPr>
          <p:cNvPr id="864" name="Google Shape;864;p64"/>
          <p:cNvSpPr/>
          <p:nvPr/>
        </p:nvSpPr>
        <p:spPr>
          <a:xfrm>
            <a:off x="4700893" y="20963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Optimization-related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(operational, creative, experimental)</a:t>
            </a:r>
            <a:endParaRPr sz="1100"/>
          </a:p>
        </p:txBody>
      </p:sp>
      <p:sp>
        <p:nvSpPr>
          <p:cNvPr id="865" name="Google Shape;865;p64"/>
          <p:cNvSpPr/>
          <p:nvPr/>
        </p:nvSpPr>
        <p:spPr>
          <a:xfrm>
            <a:off x="6558876" y="20963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Service-related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(operational, personal touch, empathizing)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6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5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873" name="Google Shape;873;p65"/>
          <p:cNvSpPr txBox="1"/>
          <p:nvPr/>
        </p:nvSpPr>
        <p:spPr>
          <a:xfrm>
            <a:off x="1213913" y="1190250"/>
            <a:ext cx="71049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In order to have clarity and better understanding about how big the opportunity is, we need to understand:</a:t>
            </a:r>
            <a:r>
              <a:rPr b="1" i="0" lang="en" sz="2500" u="none" cap="none" strike="noStrike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5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market needs</a:t>
            </a:r>
            <a:endParaRPr b="1" sz="2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It also helps us to prepare our career plan more vividly.</a:t>
            </a:r>
            <a:endParaRPr b="1" sz="25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66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7174" y="-20985"/>
            <a:ext cx="87200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66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882" name="Google Shape;882;p66"/>
          <p:cNvSpPr txBox="1"/>
          <p:nvPr/>
        </p:nvSpPr>
        <p:spPr>
          <a:xfrm>
            <a:off x="1065777" y="793500"/>
            <a:ext cx="751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How to understand the market needs? </a:t>
            </a:r>
            <a:endParaRPr b="1" sz="2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3" name="Google Shape;883;p66"/>
          <p:cNvSpPr txBox="1"/>
          <p:nvPr/>
        </p:nvSpPr>
        <p:spPr>
          <a:xfrm>
            <a:off x="3548725" y="2808400"/>
            <a:ext cx="24006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 a lot!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more you read the requirements, the more you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familiar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the tools and needs they are p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referred. And each company may have different requirements and needs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66"/>
          <p:cNvSpPr txBox="1"/>
          <p:nvPr/>
        </p:nvSpPr>
        <p:spPr>
          <a:xfrm>
            <a:off x="618437" y="2808400"/>
            <a:ext cx="28149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research! 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Search for your future job field at many source: Google, job portal, career page of your desired company, networking, etc.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 all the relevance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Job that might related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66"/>
          <p:cNvSpPr/>
          <p:nvPr/>
        </p:nvSpPr>
        <p:spPr>
          <a:xfrm>
            <a:off x="6891907" y="1747940"/>
            <a:ext cx="900300" cy="900300"/>
          </a:xfrm>
          <a:prstGeom prst="roundRect">
            <a:avLst>
              <a:gd fmla="val 11335" name="adj"/>
            </a:avLst>
          </a:prstGeom>
          <a:solidFill>
            <a:srgbClr val="0897A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6" name="Google Shape;886;p66"/>
          <p:cNvGrpSpPr/>
          <p:nvPr/>
        </p:nvGrpSpPr>
        <p:grpSpPr>
          <a:xfrm>
            <a:off x="4298878" y="1747941"/>
            <a:ext cx="900309" cy="900309"/>
            <a:chOff x="1960567" y="3210993"/>
            <a:chExt cx="1724400" cy="1724400"/>
          </a:xfrm>
        </p:grpSpPr>
        <p:sp>
          <p:nvSpPr>
            <p:cNvPr id="887" name="Google Shape;887;p66"/>
            <p:cNvSpPr/>
            <p:nvPr/>
          </p:nvSpPr>
          <p:spPr>
            <a:xfrm>
              <a:off x="1960567" y="3210993"/>
              <a:ext cx="1724400" cy="1724400"/>
            </a:xfrm>
            <a:prstGeom prst="roundRect">
              <a:avLst>
                <a:gd fmla="val 11335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dge Question Mark outline" id="888" name="Google Shape;888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32078" y="3492601"/>
              <a:ext cx="1174734" cy="1174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9" name="Google Shape;889;p66"/>
          <p:cNvGrpSpPr/>
          <p:nvPr/>
        </p:nvGrpSpPr>
        <p:grpSpPr>
          <a:xfrm>
            <a:off x="1575737" y="1747941"/>
            <a:ext cx="900309" cy="900309"/>
            <a:chOff x="1960567" y="3210993"/>
            <a:chExt cx="1724400" cy="1724400"/>
          </a:xfrm>
        </p:grpSpPr>
        <p:sp>
          <p:nvSpPr>
            <p:cNvPr id="890" name="Google Shape;890;p66"/>
            <p:cNvSpPr/>
            <p:nvPr/>
          </p:nvSpPr>
          <p:spPr>
            <a:xfrm>
              <a:off x="1960567" y="3210993"/>
              <a:ext cx="1724400" cy="1724400"/>
            </a:xfrm>
            <a:prstGeom prst="roundRect">
              <a:avLst>
                <a:gd fmla="val 11335" name="adj"/>
              </a:avLst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hecklist outline" id="891" name="Google Shape;891;p6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32078" y="3492601"/>
              <a:ext cx="1174734" cy="117473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lock" id="892" name="Google Shape;892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97386" y="1855184"/>
            <a:ext cx="648000" cy="6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6"/>
          <p:cNvSpPr txBox="1"/>
          <p:nvPr/>
        </p:nvSpPr>
        <p:spPr>
          <a:xfrm>
            <a:off x="6065550" y="2808400"/>
            <a:ext cx="26331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Classification!</a:t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yourself aware about  the needs and increase the  feel of importance to achieve it by writing it down. 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also helps you to bring up clarity in your career plan.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 txBox="1"/>
          <p:nvPr>
            <p:ph type="ctrTitle"/>
          </p:nvPr>
        </p:nvSpPr>
        <p:spPr>
          <a:xfrm>
            <a:off x="311704" y="820775"/>
            <a:ext cx="4191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Career Shifting Preparation (CSP)</a:t>
            </a:r>
            <a:endParaRPr sz="3400"/>
          </a:p>
        </p:txBody>
      </p:sp>
      <p:sp>
        <p:nvSpPr>
          <p:cNvPr id="639" name="Google Shape;639;p49"/>
          <p:cNvSpPr txBox="1"/>
          <p:nvPr>
            <p:ph idx="1" type="subTitle"/>
          </p:nvPr>
        </p:nvSpPr>
        <p:spPr>
          <a:xfrm>
            <a:off x="311700" y="2760225"/>
            <a:ext cx="3822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Understanding Career Shifting: The Opportunity and Consequences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67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7174" y="-20985"/>
            <a:ext cx="8720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67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900" name="Google Shape;90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5" y="125410"/>
            <a:ext cx="907346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67"/>
          <p:cNvSpPr/>
          <p:nvPr/>
        </p:nvSpPr>
        <p:spPr>
          <a:xfrm>
            <a:off x="1076782" y="2082712"/>
            <a:ext cx="6987600" cy="726000"/>
          </a:xfrm>
          <a:prstGeom prst="roundRect">
            <a:avLst>
              <a:gd fmla="val 12963" name="adj"/>
            </a:avLst>
          </a:prstGeom>
          <a:solidFill>
            <a:srgbClr val="FCBF3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do it! </a:t>
            </a:r>
            <a:endParaRPr sz="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68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68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909" name="Google Shape;909;p68"/>
          <p:cNvSpPr txBox="1"/>
          <p:nvPr/>
        </p:nvSpPr>
        <p:spPr>
          <a:xfrm>
            <a:off x="1213932" y="1695263"/>
            <a:ext cx="71049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But, f</a:t>
            </a:r>
            <a:r>
              <a:rPr b="1" i="0" lang="en" sz="27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rom every opportunity, there’s an option to take, and from every option, there’s always a consequence: </a:t>
            </a:r>
            <a:r>
              <a:rPr b="1" i="0" lang="en" sz="2700" u="none" cap="none" strike="noStrike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the price to pay</a:t>
            </a:r>
            <a:endParaRPr sz="27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9"/>
          <p:cNvSpPr/>
          <p:nvPr/>
        </p:nvSpPr>
        <p:spPr>
          <a:xfrm>
            <a:off x="685950" y="3044625"/>
            <a:ext cx="40719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9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16" name="Google Shape;91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9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9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69"/>
          <p:cNvSpPr/>
          <p:nvPr/>
        </p:nvSpPr>
        <p:spPr>
          <a:xfrm>
            <a:off x="1095375" y="260167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69"/>
          <p:cNvSpPr txBox="1"/>
          <p:nvPr/>
        </p:nvSpPr>
        <p:spPr>
          <a:xfrm>
            <a:off x="1466850" y="2400225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69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69"/>
          <p:cNvSpPr txBox="1"/>
          <p:nvPr/>
        </p:nvSpPr>
        <p:spPr>
          <a:xfrm>
            <a:off x="1464138" y="3082725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3" name="Google Shape;923;p69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9"/>
          <p:cNvSpPr txBox="1"/>
          <p:nvPr/>
        </p:nvSpPr>
        <p:spPr>
          <a:xfrm>
            <a:off x="1466850" y="3702225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Career Shifting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5" name="Google Shape;925;p69"/>
          <p:cNvSpPr/>
          <p:nvPr/>
        </p:nvSpPr>
        <p:spPr>
          <a:xfrm>
            <a:off x="5082300" y="1895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9"/>
          <p:cNvSpPr txBox="1"/>
          <p:nvPr/>
        </p:nvSpPr>
        <p:spPr>
          <a:xfrm>
            <a:off x="5453775" y="18003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7" name="Google Shape;927;p69"/>
          <p:cNvSpPr/>
          <p:nvPr/>
        </p:nvSpPr>
        <p:spPr>
          <a:xfrm>
            <a:off x="5082300" y="2601675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9"/>
          <p:cNvSpPr txBox="1"/>
          <p:nvPr/>
        </p:nvSpPr>
        <p:spPr>
          <a:xfrm>
            <a:off x="5453775" y="2512763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p69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50768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9"/>
          <p:cNvSpPr txBox="1"/>
          <p:nvPr/>
        </p:nvSpPr>
        <p:spPr>
          <a:xfrm>
            <a:off x="5453800" y="3009825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69"/>
          <p:cNvSpPr/>
          <p:nvPr/>
        </p:nvSpPr>
        <p:spPr>
          <a:xfrm>
            <a:off x="50823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933" name="Google Shape;933;p69"/>
          <p:cNvSpPr txBox="1"/>
          <p:nvPr/>
        </p:nvSpPr>
        <p:spPr>
          <a:xfrm>
            <a:off x="54537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4" name="Google Shape;9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127" y="3198798"/>
            <a:ext cx="209700" cy="2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2548350"/>
            <a:ext cx="338699" cy="3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70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70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944" name="Google Shape;944;p70"/>
          <p:cNvSpPr txBox="1"/>
          <p:nvPr/>
        </p:nvSpPr>
        <p:spPr>
          <a:xfrm>
            <a:off x="1083564" y="1266082"/>
            <a:ext cx="7104900" cy="25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There’s lot of challenges in disruption, but there’s also opportunities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It’s up to us to choose between riding the wave, or just waiting and drowning</a:t>
            </a:r>
            <a:endParaRPr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71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131" y="44419"/>
            <a:ext cx="9104119" cy="5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71"/>
          <p:cNvSpPr/>
          <p:nvPr/>
        </p:nvSpPr>
        <p:spPr>
          <a:xfrm>
            <a:off x="3131" y="4313"/>
            <a:ext cx="9140597" cy="1765999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952" name="Google Shape;95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608" y="221643"/>
            <a:ext cx="907032" cy="3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71"/>
          <p:cNvSpPr txBox="1"/>
          <p:nvPr/>
        </p:nvSpPr>
        <p:spPr>
          <a:xfrm>
            <a:off x="1760381" y="813215"/>
            <a:ext cx="5589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Career Stages at Work 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our career stage may affect the transition and change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4" name="Google Shape;954;p71"/>
          <p:cNvSpPr/>
          <p:nvPr/>
        </p:nvSpPr>
        <p:spPr>
          <a:xfrm>
            <a:off x="98492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Exploration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School-to-work stage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self-examination and education fulfillment</a:t>
            </a:r>
            <a:endParaRPr sz="1100"/>
          </a:p>
        </p:txBody>
      </p:sp>
      <p:sp>
        <p:nvSpPr>
          <p:cNvPr id="955" name="Google Shape;955;p71"/>
          <p:cNvSpPr/>
          <p:nvPr/>
        </p:nvSpPr>
        <p:spPr>
          <a:xfrm>
            <a:off x="284291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Establishment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Employed &amp; finding a niche and specialization</a:t>
            </a:r>
            <a:endParaRPr sz="1100"/>
          </a:p>
        </p:txBody>
      </p:sp>
      <p:sp>
        <p:nvSpPr>
          <p:cNvPr id="956" name="Google Shape;956;p71"/>
          <p:cNvSpPr/>
          <p:nvPr/>
        </p:nvSpPr>
        <p:spPr>
          <a:xfrm>
            <a:off x="470088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&amp; updating skills in specific field </a:t>
            </a:r>
            <a:endParaRPr sz="1100"/>
          </a:p>
        </p:txBody>
      </p:sp>
      <p:sp>
        <p:nvSpPr>
          <p:cNvPr id="957" name="Google Shape;957;p71"/>
          <p:cNvSpPr/>
          <p:nvPr/>
        </p:nvSpPr>
        <p:spPr>
          <a:xfrm>
            <a:off x="655887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Disengagement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Retirement</a:t>
            </a:r>
            <a:endParaRPr sz="1100"/>
          </a:p>
        </p:txBody>
      </p:sp>
      <p:sp>
        <p:nvSpPr>
          <p:cNvPr id="958" name="Google Shape;958;p71"/>
          <p:cNvSpPr/>
          <p:nvPr/>
        </p:nvSpPr>
        <p:spPr>
          <a:xfrm>
            <a:off x="1072700" y="1798600"/>
            <a:ext cx="7011900" cy="505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8168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throughout life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72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72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966" name="Google Shape;966;p72"/>
          <p:cNvPicPr preferRelativeResize="0"/>
          <p:nvPr/>
        </p:nvPicPr>
        <p:blipFill rotWithShape="1">
          <a:blip r:embed="rId5">
            <a:alphaModFix/>
          </a:blip>
          <a:srcRect b="16663" l="0" r="0" t="20264"/>
          <a:stretch/>
        </p:blipFill>
        <p:spPr>
          <a:xfrm>
            <a:off x="1397575" y="994427"/>
            <a:ext cx="6669624" cy="3069824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2"/>
          <p:cNvSpPr/>
          <p:nvPr/>
        </p:nvSpPr>
        <p:spPr>
          <a:xfrm>
            <a:off x="2116537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2"/>
          <p:cNvSpPr/>
          <p:nvPr/>
        </p:nvSpPr>
        <p:spPr>
          <a:xfrm>
            <a:off x="2511537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72"/>
          <p:cNvSpPr/>
          <p:nvPr/>
        </p:nvSpPr>
        <p:spPr>
          <a:xfrm>
            <a:off x="2906538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72"/>
          <p:cNvSpPr/>
          <p:nvPr/>
        </p:nvSpPr>
        <p:spPr>
          <a:xfrm>
            <a:off x="3301539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72"/>
          <p:cNvSpPr/>
          <p:nvPr/>
        </p:nvSpPr>
        <p:spPr>
          <a:xfrm>
            <a:off x="3623589" y="2981635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2"/>
          <p:cNvSpPr/>
          <p:nvPr/>
        </p:nvSpPr>
        <p:spPr>
          <a:xfrm>
            <a:off x="3931084" y="2756138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2"/>
          <p:cNvSpPr/>
          <p:nvPr/>
        </p:nvSpPr>
        <p:spPr>
          <a:xfrm>
            <a:off x="4260450" y="2542090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72"/>
          <p:cNvSpPr/>
          <p:nvPr/>
        </p:nvSpPr>
        <p:spPr>
          <a:xfrm>
            <a:off x="4625228" y="2284245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2"/>
          <p:cNvSpPr/>
          <p:nvPr/>
        </p:nvSpPr>
        <p:spPr>
          <a:xfrm>
            <a:off x="4999371" y="2034503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72"/>
          <p:cNvSpPr/>
          <p:nvPr/>
        </p:nvSpPr>
        <p:spPr>
          <a:xfrm>
            <a:off x="5380374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2"/>
          <p:cNvSpPr/>
          <p:nvPr/>
        </p:nvSpPr>
        <p:spPr>
          <a:xfrm>
            <a:off x="5866550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72"/>
          <p:cNvSpPr/>
          <p:nvPr/>
        </p:nvSpPr>
        <p:spPr>
          <a:xfrm>
            <a:off x="6300139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2"/>
          <p:cNvSpPr/>
          <p:nvPr/>
        </p:nvSpPr>
        <p:spPr>
          <a:xfrm>
            <a:off x="6733729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2"/>
          <p:cNvSpPr/>
          <p:nvPr/>
        </p:nvSpPr>
        <p:spPr>
          <a:xfrm>
            <a:off x="7179784" y="2077492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7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131" y="44419"/>
            <a:ext cx="9104119" cy="5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73"/>
          <p:cNvSpPr/>
          <p:nvPr/>
        </p:nvSpPr>
        <p:spPr>
          <a:xfrm>
            <a:off x="3131" y="4313"/>
            <a:ext cx="9140597" cy="1765999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988" name="Google Shape;98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608" y="221643"/>
            <a:ext cx="907032" cy="3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73"/>
          <p:cNvSpPr txBox="1"/>
          <p:nvPr/>
        </p:nvSpPr>
        <p:spPr>
          <a:xfrm>
            <a:off x="1760381" y="813215"/>
            <a:ext cx="5589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Career Stages at Work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our career stage may affect the transition and change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73"/>
          <p:cNvSpPr/>
          <p:nvPr/>
        </p:nvSpPr>
        <p:spPr>
          <a:xfrm>
            <a:off x="1072700" y="1798600"/>
            <a:ext cx="7011900" cy="505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8168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throughout life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73"/>
          <p:cNvSpPr/>
          <p:nvPr/>
        </p:nvSpPr>
        <p:spPr>
          <a:xfrm>
            <a:off x="1216250" y="4516700"/>
            <a:ext cx="6724800" cy="5052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Recycling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2" name="Google Shape;992;p73"/>
          <p:cNvSpPr/>
          <p:nvPr/>
        </p:nvSpPr>
        <p:spPr>
          <a:xfrm>
            <a:off x="4278750" y="1712650"/>
            <a:ext cx="666300" cy="6885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3"/>
          <p:cNvSpPr/>
          <p:nvPr/>
        </p:nvSpPr>
        <p:spPr>
          <a:xfrm>
            <a:off x="98492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Exploration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School-to-work stage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self-examination and education fulfillment</a:t>
            </a:r>
            <a:endParaRPr sz="1100"/>
          </a:p>
        </p:txBody>
      </p:sp>
      <p:sp>
        <p:nvSpPr>
          <p:cNvPr id="994" name="Google Shape;994;p73"/>
          <p:cNvSpPr/>
          <p:nvPr/>
        </p:nvSpPr>
        <p:spPr>
          <a:xfrm>
            <a:off x="284291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Establishment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Employed &amp; finding a niche and specialization</a:t>
            </a:r>
            <a:endParaRPr sz="1100"/>
          </a:p>
        </p:txBody>
      </p:sp>
      <p:sp>
        <p:nvSpPr>
          <p:cNvPr id="995" name="Google Shape;995;p73"/>
          <p:cNvSpPr/>
          <p:nvPr/>
        </p:nvSpPr>
        <p:spPr>
          <a:xfrm>
            <a:off x="470088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&amp; updating skills in specific field </a:t>
            </a:r>
            <a:endParaRPr sz="1100"/>
          </a:p>
        </p:txBody>
      </p:sp>
      <p:sp>
        <p:nvSpPr>
          <p:cNvPr id="996" name="Google Shape;996;p73"/>
          <p:cNvSpPr/>
          <p:nvPr/>
        </p:nvSpPr>
        <p:spPr>
          <a:xfrm>
            <a:off x="655887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Disengagement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Retirement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74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74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004" name="Google Shape;1004;p74"/>
          <p:cNvPicPr preferRelativeResize="0"/>
          <p:nvPr/>
        </p:nvPicPr>
        <p:blipFill rotWithShape="1">
          <a:blip r:embed="rId5">
            <a:alphaModFix/>
          </a:blip>
          <a:srcRect b="16663" l="0" r="0" t="20264"/>
          <a:stretch/>
        </p:blipFill>
        <p:spPr>
          <a:xfrm>
            <a:off x="1397575" y="994427"/>
            <a:ext cx="6669624" cy="306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4"/>
          <p:cNvSpPr/>
          <p:nvPr/>
        </p:nvSpPr>
        <p:spPr>
          <a:xfrm>
            <a:off x="2116537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4"/>
          <p:cNvSpPr/>
          <p:nvPr/>
        </p:nvSpPr>
        <p:spPr>
          <a:xfrm>
            <a:off x="2511537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74"/>
          <p:cNvSpPr/>
          <p:nvPr/>
        </p:nvSpPr>
        <p:spPr>
          <a:xfrm>
            <a:off x="2906538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74"/>
          <p:cNvSpPr/>
          <p:nvPr/>
        </p:nvSpPr>
        <p:spPr>
          <a:xfrm>
            <a:off x="3301539" y="3137059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74"/>
          <p:cNvSpPr/>
          <p:nvPr/>
        </p:nvSpPr>
        <p:spPr>
          <a:xfrm>
            <a:off x="3623589" y="2981635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4"/>
          <p:cNvSpPr/>
          <p:nvPr/>
        </p:nvSpPr>
        <p:spPr>
          <a:xfrm>
            <a:off x="3931084" y="2756138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74"/>
          <p:cNvSpPr/>
          <p:nvPr/>
        </p:nvSpPr>
        <p:spPr>
          <a:xfrm>
            <a:off x="4260450" y="2542090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74"/>
          <p:cNvSpPr/>
          <p:nvPr/>
        </p:nvSpPr>
        <p:spPr>
          <a:xfrm>
            <a:off x="4625228" y="2284245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74"/>
          <p:cNvSpPr/>
          <p:nvPr/>
        </p:nvSpPr>
        <p:spPr>
          <a:xfrm>
            <a:off x="4999371" y="2034503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74"/>
          <p:cNvSpPr/>
          <p:nvPr/>
        </p:nvSpPr>
        <p:spPr>
          <a:xfrm>
            <a:off x="5380374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74"/>
          <p:cNvSpPr/>
          <p:nvPr/>
        </p:nvSpPr>
        <p:spPr>
          <a:xfrm>
            <a:off x="5866550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74"/>
          <p:cNvSpPr/>
          <p:nvPr/>
        </p:nvSpPr>
        <p:spPr>
          <a:xfrm>
            <a:off x="6300139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4"/>
          <p:cNvSpPr/>
          <p:nvPr/>
        </p:nvSpPr>
        <p:spPr>
          <a:xfrm>
            <a:off x="6733729" y="1922516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4"/>
          <p:cNvSpPr/>
          <p:nvPr/>
        </p:nvSpPr>
        <p:spPr>
          <a:xfrm>
            <a:off x="7179784" y="2077492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4"/>
          <p:cNvSpPr/>
          <p:nvPr/>
        </p:nvSpPr>
        <p:spPr>
          <a:xfrm>
            <a:off x="5380374" y="2129141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4"/>
          <p:cNvSpPr/>
          <p:nvPr/>
        </p:nvSpPr>
        <p:spPr>
          <a:xfrm>
            <a:off x="5606725" y="2386991"/>
            <a:ext cx="145800" cy="155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4"/>
          <p:cNvSpPr/>
          <p:nvPr/>
        </p:nvSpPr>
        <p:spPr>
          <a:xfrm>
            <a:off x="0" y="-10800"/>
            <a:ext cx="9144000" cy="5165100"/>
          </a:xfrm>
          <a:prstGeom prst="rect">
            <a:avLst/>
          </a:prstGeom>
          <a:solidFill>
            <a:schemeClr val="lt1">
              <a:alpha val="9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74"/>
          <p:cNvSpPr txBox="1"/>
          <p:nvPr/>
        </p:nvSpPr>
        <p:spPr>
          <a:xfrm>
            <a:off x="5145166" y="2051272"/>
            <a:ext cx="401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b="1" lang="en" sz="4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Recycling</a:t>
            </a:r>
            <a:endParaRPr b="1" sz="4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3" name="Google Shape;1023;p74"/>
          <p:cNvSpPr txBox="1"/>
          <p:nvPr/>
        </p:nvSpPr>
        <p:spPr>
          <a:xfrm>
            <a:off x="5649525" y="2739225"/>
            <a:ext cx="311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the stage for Career Shifting. Back to previous development stages. From Establishment, back to exploration field again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7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60430" y="0"/>
            <a:ext cx="8720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75"/>
          <p:cNvSpPr/>
          <p:nvPr/>
        </p:nvSpPr>
        <p:spPr>
          <a:xfrm>
            <a:off x="-26744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pic>
        <p:nvPicPr>
          <p:cNvPr id="1030" name="Google Shape;103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5"/>
          <p:cNvPicPr preferRelativeResize="0"/>
          <p:nvPr/>
        </p:nvPicPr>
        <p:blipFill rotWithShape="1">
          <a:blip r:embed="rId5">
            <a:alphaModFix/>
          </a:blip>
          <a:srcRect b="21974" l="0" r="0" t="26729"/>
          <a:stretch/>
        </p:blipFill>
        <p:spPr>
          <a:xfrm>
            <a:off x="369223" y="3531782"/>
            <a:ext cx="4713669" cy="16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75"/>
          <p:cNvSpPr/>
          <p:nvPr/>
        </p:nvSpPr>
        <p:spPr>
          <a:xfrm>
            <a:off x="4495800" y="724652"/>
            <a:ext cx="4192469" cy="1951973"/>
          </a:xfrm>
          <a:custGeom>
            <a:rect b="b" l="l" r="r" t="t"/>
            <a:pathLst>
              <a:path extrusionOk="0" h="1619895" w="3128708">
                <a:moveTo>
                  <a:pt x="3004247" y="1619895"/>
                </a:moveTo>
                <a:lnTo>
                  <a:pt x="124460" y="1619895"/>
                </a:lnTo>
                <a:cubicBezTo>
                  <a:pt x="55880" y="1619895"/>
                  <a:pt x="0" y="1564015"/>
                  <a:pt x="0" y="14954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4248" y="0"/>
                </a:lnTo>
                <a:cubicBezTo>
                  <a:pt x="3072828" y="0"/>
                  <a:pt x="3128708" y="55880"/>
                  <a:pt x="3128708" y="124460"/>
                </a:cubicBezTo>
                <a:lnTo>
                  <a:pt x="3128708" y="1495435"/>
                </a:lnTo>
                <a:cubicBezTo>
                  <a:pt x="3128708" y="1564015"/>
                  <a:pt x="3072828" y="1619895"/>
                  <a:pt x="3004248" y="1619895"/>
                </a:cubicBezTo>
                <a:close/>
              </a:path>
            </a:pathLst>
          </a:custGeom>
          <a:solidFill>
            <a:srgbClr val="01949E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75"/>
          <p:cNvSpPr/>
          <p:nvPr/>
        </p:nvSpPr>
        <p:spPr>
          <a:xfrm>
            <a:off x="4495800" y="2829302"/>
            <a:ext cx="4192469" cy="1951973"/>
          </a:xfrm>
          <a:custGeom>
            <a:rect b="b" l="l" r="r" t="t"/>
            <a:pathLst>
              <a:path extrusionOk="0" h="1619895" w="3128708">
                <a:moveTo>
                  <a:pt x="3004247" y="1619895"/>
                </a:moveTo>
                <a:lnTo>
                  <a:pt x="124460" y="1619895"/>
                </a:lnTo>
                <a:cubicBezTo>
                  <a:pt x="55880" y="1619895"/>
                  <a:pt x="0" y="1564015"/>
                  <a:pt x="0" y="14954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4248" y="0"/>
                </a:lnTo>
                <a:cubicBezTo>
                  <a:pt x="3072828" y="0"/>
                  <a:pt x="3128708" y="55880"/>
                  <a:pt x="3128708" y="124460"/>
                </a:cubicBezTo>
                <a:lnTo>
                  <a:pt x="3128708" y="1495435"/>
                </a:lnTo>
                <a:cubicBezTo>
                  <a:pt x="3128708" y="1564015"/>
                  <a:pt x="3072828" y="1619895"/>
                  <a:pt x="3004248" y="1619895"/>
                </a:cubicBezTo>
                <a:close/>
              </a:path>
            </a:pathLst>
          </a:custGeom>
          <a:solidFill>
            <a:srgbClr val="FDC039"/>
          </a:solid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75"/>
          <p:cNvSpPr txBox="1"/>
          <p:nvPr/>
        </p:nvSpPr>
        <p:spPr>
          <a:xfrm>
            <a:off x="657750" y="988833"/>
            <a:ext cx="5268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Cause of </a:t>
            </a:r>
            <a:endParaRPr b="1" sz="33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1" marL="228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Recycling:</a:t>
            </a:r>
            <a:endParaRPr b="1" sz="33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5" name="Google Shape;1035;p75"/>
          <p:cNvSpPr txBox="1"/>
          <p:nvPr/>
        </p:nvSpPr>
        <p:spPr>
          <a:xfrm>
            <a:off x="897884" y="2294478"/>
            <a:ext cx="32070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Recycling defined as process when an individual returns to the developmental tasks and concerns of an earlier career stage</a:t>
            </a:r>
            <a:endParaRPr sz="700"/>
          </a:p>
        </p:txBody>
      </p:sp>
      <p:sp>
        <p:nvSpPr>
          <p:cNvPr id="1036" name="Google Shape;1036;p75"/>
          <p:cNvSpPr txBox="1"/>
          <p:nvPr/>
        </p:nvSpPr>
        <p:spPr>
          <a:xfrm>
            <a:off x="4720468" y="988813"/>
            <a:ext cx="4583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 crisis/trend shifting/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stuck at career path</a:t>
            </a:r>
            <a:endParaRPr sz="700"/>
          </a:p>
        </p:txBody>
      </p:sp>
      <p:sp>
        <p:nvSpPr>
          <p:cNvPr id="1037" name="Google Shape;1037;p75"/>
          <p:cNvSpPr txBox="1"/>
          <p:nvPr/>
        </p:nvSpPr>
        <p:spPr>
          <a:xfrm>
            <a:off x="4762500" y="1653225"/>
            <a:ext cx="35640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Implies to frustrations for future-self uncertainty. E.g: being repeatedly passed over the promotions.</a:t>
            </a:r>
            <a:endParaRPr sz="700"/>
          </a:p>
        </p:txBody>
      </p:sp>
      <p:sp>
        <p:nvSpPr>
          <p:cNvPr id="1038" name="Google Shape;1038;p75"/>
          <p:cNvSpPr txBox="1"/>
          <p:nvPr/>
        </p:nvSpPr>
        <p:spPr>
          <a:xfrm>
            <a:off x="4720468" y="3058072"/>
            <a:ext cx="4583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Organizational merger and feelings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being burnt-out.</a:t>
            </a:r>
            <a:endParaRPr sz="700"/>
          </a:p>
        </p:txBody>
      </p:sp>
      <p:sp>
        <p:nvSpPr>
          <p:cNvPr id="1039" name="Google Shape;1039;p75"/>
          <p:cNvSpPr txBox="1"/>
          <p:nvPr/>
        </p:nvSpPr>
        <p:spPr>
          <a:xfrm>
            <a:off x="4743138" y="3663550"/>
            <a:ext cx="3697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 environment not empowering or rewarding to stay at the same field or career.</a:t>
            </a:r>
            <a:endParaRPr sz="700"/>
          </a:p>
        </p:txBody>
      </p:sp>
      <p:pic>
        <p:nvPicPr>
          <p:cNvPr id="1040" name="Google Shape;1040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4659" y="2285396"/>
            <a:ext cx="202407" cy="20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75"/>
          <p:cNvSpPr txBox="1"/>
          <p:nvPr/>
        </p:nvSpPr>
        <p:spPr>
          <a:xfrm>
            <a:off x="5091613" y="2278357"/>
            <a:ext cx="3106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Will earn a new learning (college degree or trainings) or change occupations</a:t>
            </a:r>
            <a:endParaRPr sz="700"/>
          </a:p>
        </p:txBody>
      </p:sp>
      <p:pic>
        <p:nvPicPr>
          <p:cNvPr id="1042" name="Google Shape;1042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4659" y="4255663"/>
            <a:ext cx="202407" cy="20240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5"/>
          <p:cNvSpPr txBox="1"/>
          <p:nvPr/>
        </p:nvSpPr>
        <p:spPr>
          <a:xfrm>
            <a:off x="5091625" y="4218274"/>
            <a:ext cx="3106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will work for transition to more meaningful or less stressful work.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76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131" y="44419"/>
            <a:ext cx="9104119" cy="5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6"/>
          <p:cNvSpPr/>
          <p:nvPr/>
        </p:nvSpPr>
        <p:spPr>
          <a:xfrm>
            <a:off x="3131" y="4313"/>
            <a:ext cx="9140597" cy="1765999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051" name="Google Shape;105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608" y="221643"/>
            <a:ext cx="907032" cy="3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6"/>
          <p:cNvSpPr txBox="1"/>
          <p:nvPr/>
        </p:nvSpPr>
        <p:spPr>
          <a:xfrm>
            <a:off x="1760381" y="813215"/>
            <a:ext cx="5589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Career Stages at Work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our career stage may affect the transition and change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76"/>
          <p:cNvSpPr/>
          <p:nvPr/>
        </p:nvSpPr>
        <p:spPr>
          <a:xfrm>
            <a:off x="1216250" y="4614000"/>
            <a:ext cx="6724800" cy="5052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Recycling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4" name="Google Shape;1054;p76"/>
          <p:cNvSpPr/>
          <p:nvPr/>
        </p:nvSpPr>
        <p:spPr>
          <a:xfrm>
            <a:off x="98492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Exploration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School-to-work stage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self-examination and education fulfillment</a:t>
            </a:r>
            <a:endParaRPr sz="1100"/>
          </a:p>
        </p:txBody>
      </p:sp>
      <p:sp>
        <p:nvSpPr>
          <p:cNvPr id="1055" name="Google Shape;1055;p76"/>
          <p:cNvSpPr/>
          <p:nvPr/>
        </p:nvSpPr>
        <p:spPr>
          <a:xfrm>
            <a:off x="284291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Establishment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Employed &amp; finding a niche and specialization</a:t>
            </a:r>
            <a:endParaRPr sz="1100"/>
          </a:p>
        </p:txBody>
      </p:sp>
      <p:sp>
        <p:nvSpPr>
          <p:cNvPr id="1056" name="Google Shape;1056;p76"/>
          <p:cNvSpPr/>
          <p:nvPr/>
        </p:nvSpPr>
        <p:spPr>
          <a:xfrm>
            <a:off x="470088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&amp; updating skills in specific field </a:t>
            </a:r>
            <a:endParaRPr sz="1100"/>
          </a:p>
        </p:txBody>
      </p:sp>
      <p:sp>
        <p:nvSpPr>
          <p:cNvPr id="1057" name="Google Shape;1057;p76"/>
          <p:cNvSpPr/>
          <p:nvPr/>
        </p:nvSpPr>
        <p:spPr>
          <a:xfrm>
            <a:off x="655887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Disengagement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Retirement</a:t>
            </a:r>
            <a:endParaRPr sz="1100"/>
          </a:p>
        </p:txBody>
      </p:sp>
      <p:pic>
        <p:nvPicPr>
          <p:cNvPr descr="Hero Male outline" id="1058" name="Google Shape;105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374" y="2036967"/>
            <a:ext cx="882326" cy="882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59" name="Google Shape;105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124" y="2036980"/>
            <a:ext cx="882326" cy="88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0"/>
          <p:cNvSpPr/>
          <p:nvPr/>
        </p:nvSpPr>
        <p:spPr>
          <a:xfrm>
            <a:off x="685950" y="1872675"/>
            <a:ext cx="40719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50"/>
          <p:cNvCxnSpPr>
            <a:stCxn id="646" idx="0"/>
            <a:endCxn id="647" idx="2"/>
          </p:cNvCxnSpPr>
          <p:nvPr/>
        </p:nvCxnSpPr>
        <p:spPr>
          <a:xfrm>
            <a:off x="5187150" y="2101225"/>
            <a:ext cx="0" cy="1985100"/>
          </a:xfrm>
          <a:prstGeom prst="straightConnector1">
            <a:avLst/>
          </a:prstGeom>
          <a:noFill/>
          <a:ln cap="flat" cmpd="sng" w="19050">
            <a:solidFill>
              <a:srgbClr val="01949E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50"/>
          <p:cNvCxnSpPr>
            <a:stCxn id="649" idx="0"/>
            <a:endCxn id="650" idx="2"/>
          </p:cNvCxnSpPr>
          <p:nvPr/>
        </p:nvCxnSpPr>
        <p:spPr>
          <a:xfrm>
            <a:off x="1200225" y="2025013"/>
            <a:ext cx="1800" cy="2013600"/>
          </a:xfrm>
          <a:prstGeom prst="straightConnector1">
            <a:avLst/>
          </a:prstGeom>
          <a:noFill/>
          <a:ln cap="flat" cmpd="sng" w="19050">
            <a:solidFill>
              <a:srgbClr val="01949E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651" name="Google Shape;651;p50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52" name="Google Shape;6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0"/>
          <p:cNvSpPr/>
          <p:nvPr/>
        </p:nvSpPr>
        <p:spPr>
          <a:xfrm>
            <a:off x="1095375" y="2025013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0"/>
          <p:cNvSpPr txBox="1"/>
          <p:nvPr/>
        </p:nvSpPr>
        <p:spPr>
          <a:xfrm>
            <a:off x="1466850" y="1826275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right now?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50"/>
          <p:cNvSpPr/>
          <p:nvPr/>
        </p:nvSpPr>
        <p:spPr>
          <a:xfrm>
            <a:off x="1095375" y="26892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0"/>
          <p:cNvSpPr txBox="1"/>
          <p:nvPr/>
        </p:nvSpPr>
        <p:spPr>
          <a:xfrm>
            <a:off x="1466850" y="2476425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50"/>
          <p:cNvSpPr/>
          <p:nvPr/>
        </p:nvSpPr>
        <p:spPr>
          <a:xfrm>
            <a:off x="1089925" y="3259163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50"/>
          <p:cNvSpPr txBox="1"/>
          <p:nvPr/>
        </p:nvSpPr>
        <p:spPr>
          <a:xfrm>
            <a:off x="1466850" y="3149775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50"/>
          <p:cNvSpPr/>
          <p:nvPr/>
        </p:nvSpPr>
        <p:spPr>
          <a:xfrm>
            <a:off x="1097025" y="38291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1466850" y="3646275"/>
            <a:ext cx="31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Career Shifting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50"/>
          <p:cNvSpPr/>
          <p:nvPr/>
        </p:nvSpPr>
        <p:spPr>
          <a:xfrm>
            <a:off x="5082300" y="21012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0"/>
          <p:cNvSpPr txBox="1"/>
          <p:nvPr/>
        </p:nvSpPr>
        <p:spPr>
          <a:xfrm>
            <a:off x="5453775" y="18765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0"/>
          <p:cNvSpPr txBox="1"/>
          <p:nvPr/>
        </p:nvSpPr>
        <p:spPr>
          <a:xfrm>
            <a:off x="5453775" y="2584125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50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50"/>
          <p:cNvSpPr txBox="1"/>
          <p:nvPr/>
        </p:nvSpPr>
        <p:spPr>
          <a:xfrm>
            <a:off x="5453775" y="3171900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50"/>
          <p:cNvSpPr txBox="1"/>
          <p:nvPr/>
        </p:nvSpPr>
        <p:spPr>
          <a:xfrm>
            <a:off x="5453775" y="3781525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4" name="Google Shape;66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27" y="2010898"/>
            <a:ext cx="209700" cy="23764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0"/>
          <p:cNvSpPr/>
          <p:nvPr/>
        </p:nvSpPr>
        <p:spPr>
          <a:xfrm>
            <a:off x="5082300" y="2684263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0"/>
          <p:cNvSpPr/>
          <p:nvPr/>
        </p:nvSpPr>
        <p:spPr>
          <a:xfrm>
            <a:off x="5076863" y="3318688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50"/>
          <p:cNvSpPr/>
          <p:nvPr/>
        </p:nvSpPr>
        <p:spPr>
          <a:xfrm>
            <a:off x="5082288" y="38769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7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77"/>
          <p:cNvSpPr txBox="1"/>
          <p:nvPr/>
        </p:nvSpPr>
        <p:spPr>
          <a:xfrm>
            <a:off x="1262662" y="1100900"/>
            <a:ext cx="7007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Series of mini-stages on career development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(driven by constant learning and mastery across functions, organizations, and other work boundaries)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77"/>
          <p:cNvSpPr/>
          <p:nvPr/>
        </p:nvSpPr>
        <p:spPr>
          <a:xfrm>
            <a:off x="733475" y="2073401"/>
            <a:ext cx="1428600" cy="15102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Exploration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77"/>
          <p:cNvSpPr/>
          <p:nvPr/>
        </p:nvSpPr>
        <p:spPr>
          <a:xfrm>
            <a:off x="2389292" y="2073401"/>
            <a:ext cx="1428600" cy="15102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Trial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9" name="Google Shape;1069;p77"/>
          <p:cNvSpPr/>
          <p:nvPr/>
        </p:nvSpPr>
        <p:spPr>
          <a:xfrm>
            <a:off x="4047228" y="2073400"/>
            <a:ext cx="1428600" cy="15102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Establishment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77"/>
          <p:cNvSpPr/>
          <p:nvPr/>
        </p:nvSpPr>
        <p:spPr>
          <a:xfrm>
            <a:off x="0" y="0"/>
            <a:ext cx="388795" cy="51327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071" name="Google Shape;1071;p77"/>
          <p:cNvSpPr/>
          <p:nvPr/>
        </p:nvSpPr>
        <p:spPr>
          <a:xfrm>
            <a:off x="5647452" y="2073401"/>
            <a:ext cx="1428600" cy="15102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Mastery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2" name="Google Shape;1072;p77"/>
          <p:cNvSpPr/>
          <p:nvPr/>
        </p:nvSpPr>
        <p:spPr>
          <a:xfrm>
            <a:off x="7305388" y="2073400"/>
            <a:ext cx="1428600" cy="15102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Exit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77"/>
          <p:cNvSpPr/>
          <p:nvPr/>
        </p:nvSpPr>
        <p:spPr>
          <a:xfrm>
            <a:off x="1255575" y="3812900"/>
            <a:ext cx="7011900" cy="505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8168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Across discipline, industry,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field, and company 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8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78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081" name="Google Shape;108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100" y="551225"/>
            <a:ext cx="7364998" cy="413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82" name="Google Shape;1082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7200" y="3238748"/>
            <a:ext cx="597200" cy="59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83" name="Google Shape;1083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4050" y="2681523"/>
            <a:ext cx="557225" cy="55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84" name="Google Shape;1084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0700" y="3639197"/>
            <a:ext cx="501550" cy="50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85" name="Google Shape;1085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23300" y="2208772"/>
            <a:ext cx="557225" cy="55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86" name="Google Shape;1086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3700" y="3194997"/>
            <a:ext cx="557225" cy="55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 Male outline" id="1087" name="Google Shape;1087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3800" y="551222"/>
            <a:ext cx="557225" cy="5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79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79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095" name="Google Shape;1095;p79"/>
          <p:cNvSpPr txBox="1"/>
          <p:nvPr/>
        </p:nvSpPr>
        <p:spPr>
          <a:xfrm>
            <a:off x="1213932" y="1695263"/>
            <a:ext cx="71049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Of course, f</a:t>
            </a:r>
            <a:r>
              <a:rPr b="1" i="0" lang="en" sz="27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rom every opportunity, there’s an option to take, and from every option, there’s always a consequence: </a:t>
            </a:r>
            <a:r>
              <a:rPr b="1" i="0" lang="en" sz="2700" u="none" cap="none" strike="noStrike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the price to pay</a:t>
            </a:r>
            <a:endParaRPr sz="27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0"/>
          <p:cNvSpPr/>
          <p:nvPr/>
        </p:nvSpPr>
        <p:spPr>
          <a:xfrm>
            <a:off x="685950" y="3730425"/>
            <a:ext cx="40719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0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02" name="Google Shape;11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80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80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80"/>
          <p:cNvSpPr/>
          <p:nvPr/>
        </p:nvSpPr>
        <p:spPr>
          <a:xfrm>
            <a:off x="1084500" y="25460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0"/>
          <p:cNvSpPr txBox="1"/>
          <p:nvPr/>
        </p:nvSpPr>
        <p:spPr>
          <a:xfrm>
            <a:off x="1466850" y="2342950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7" name="Google Shape;1107;p80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80"/>
          <p:cNvSpPr txBox="1"/>
          <p:nvPr/>
        </p:nvSpPr>
        <p:spPr>
          <a:xfrm>
            <a:off x="1464138" y="3130275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80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80"/>
          <p:cNvSpPr txBox="1"/>
          <p:nvPr/>
        </p:nvSpPr>
        <p:spPr>
          <a:xfrm>
            <a:off x="1466850" y="3702225"/>
            <a:ext cx="329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Career Shifting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80"/>
          <p:cNvSpPr/>
          <p:nvPr/>
        </p:nvSpPr>
        <p:spPr>
          <a:xfrm>
            <a:off x="5082300" y="1952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80"/>
          <p:cNvSpPr txBox="1"/>
          <p:nvPr/>
        </p:nvSpPr>
        <p:spPr>
          <a:xfrm>
            <a:off x="545380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80"/>
          <p:cNvSpPr/>
          <p:nvPr/>
        </p:nvSpPr>
        <p:spPr>
          <a:xfrm>
            <a:off x="5076875" y="25434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80"/>
          <p:cNvSpPr txBox="1"/>
          <p:nvPr/>
        </p:nvSpPr>
        <p:spPr>
          <a:xfrm>
            <a:off x="5453775" y="2448000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5" name="Google Shape;1115;p80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80"/>
          <p:cNvSpPr/>
          <p:nvPr/>
        </p:nvSpPr>
        <p:spPr>
          <a:xfrm>
            <a:off x="50768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80"/>
          <p:cNvSpPr txBox="1"/>
          <p:nvPr/>
        </p:nvSpPr>
        <p:spPr>
          <a:xfrm>
            <a:off x="5453800" y="3009825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8" name="Google Shape;1118;p80"/>
          <p:cNvSpPr/>
          <p:nvPr/>
        </p:nvSpPr>
        <p:spPr>
          <a:xfrm>
            <a:off x="50823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119" name="Google Shape;1119;p80"/>
          <p:cNvSpPr txBox="1"/>
          <p:nvPr/>
        </p:nvSpPr>
        <p:spPr>
          <a:xfrm>
            <a:off x="54537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0" name="Google Shape;112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127" y="3884598"/>
            <a:ext cx="209700" cy="2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00" y="2481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139387"/>
            <a:ext cx="338699" cy="3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81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81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131" name="Google Shape;1131;p81"/>
          <p:cNvSpPr txBox="1"/>
          <p:nvPr/>
        </p:nvSpPr>
        <p:spPr>
          <a:xfrm>
            <a:off x="843534" y="248954"/>
            <a:ext cx="3538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Anything in This World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Basically, Transactional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2" name="Google Shape;1132;p81"/>
          <p:cNvPicPr preferRelativeResize="0"/>
          <p:nvPr/>
        </p:nvPicPr>
        <p:blipFill rotWithShape="1">
          <a:blip r:embed="rId5">
            <a:alphaModFix/>
          </a:blip>
          <a:srcRect b="0" l="5097" r="28266" t="0"/>
          <a:stretch/>
        </p:blipFill>
        <p:spPr>
          <a:xfrm>
            <a:off x="553489" y="1277908"/>
            <a:ext cx="2565900" cy="2565900"/>
          </a:xfrm>
          <a:prstGeom prst="roundRect">
            <a:avLst>
              <a:gd fmla="val 2827" name="adj"/>
            </a:avLst>
          </a:prstGeom>
          <a:noFill/>
          <a:ln>
            <a:noFill/>
          </a:ln>
          <a:effectLst>
            <a:outerShdw blurRad="1143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Remember the distracted boyfriend meme? The couple's troubled love life  just got a WHOLE lot more complicated as new stock images are revealed" id="1133" name="Google Shape;1133;p81"/>
          <p:cNvPicPr preferRelativeResize="0"/>
          <p:nvPr/>
        </p:nvPicPr>
        <p:blipFill rotWithShape="1">
          <a:blip r:embed="rId6">
            <a:alphaModFix/>
          </a:blip>
          <a:srcRect b="0" l="22520" r="10813" t="0"/>
          <a:stretch/>
        </p:blipFill>
        <p:spPr>
          <a:xfrm>
            <a:off x="3394095" y="1288774"/>
            <a:ext cx="2565900" cy="2565900"/>
          </a:xfrm>
          <a:prstGeom prst="roundRect">
            <a:avLst>
              <a:gd fmla="val 1983" name="adj"/>
            </a:avLst>
          </a:prstGeom>
          <a:noFill/>
          <a:ln>
            <a:noFill/>
          </a:ln>
          <a:effectLst>
            <a:outerShdw blurRad="1143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5 Best Free Recruitment Software Tools for SMBs | TrustRadius Blog" id="1134" name="Google Shape;1134;p8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6234776" y="1327108"/>
            <a:ext cx="2565900" cy="2565900"/>
          </a:xfrm>
          <a:prstGeom prst="roundRect">
            <a:avLst>
              <a:gd fmla="val 2458" name="adj"/>
            </a:avLst>
          </a:prstGeom>
          <a:noFill/>
          <a:ln>
            <a:noFill/>
          </a:ln>
          <a:effectLst>
            <a:outerShdw blurRad="1016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35" name="Google Shape;1135;p81"/>
          <p:cNvSpPr txBox="1"/>
          <p:nvPr/>
        </p:nvSpPr>
        <p:spPr>
          <a:xfrm>
            <a:off x="553526" y="4019262"/>
            <a:ext cx="2565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Mother and Child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Currency: Responsibilities, love, cuteness, belongingness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6" name="Google Shape;1136;p81"/>
          <p:cNvSpPr txBox="1"/>
          <p:nvPr/>
        </p:nvSpPr>
        <p:spPr>
          <a:xfrm>
            <a:off x="3435148" y="4019309"/>
            <a:ext cx="2565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Romantic Relationship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Currency: Commitment, love, physiological needs, intimacy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p81"/>
          <p:cNvSpPr txBox="1"/>
          <p:nvPr/>
        </p:nvSpPr>
        <p:spPr>
          <a:xfrm>
            <a:off x="6234802" y="4019299"/>
            <a:ext cx="2565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Career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Currency: Skill-set, trust, network, salary, learning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2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82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145" name="Google Shape;1145;p82"/>
          <p:cNvSpPr txBox="1"/>
          <p:nvPr/>
        </p:nvSpPr>
        <p:spPr>
          <a:xfrm>
            <a:off x="729234" y="248954"/>
            <a:ext cx="3538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Anything in This World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Basically, Transactional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6" name="Google Shape;1146;p82"/>
          <p:cNvSpPr/>
          <p:nvPr/>
        </p:nvSpPr>
        <p:spPr>
          <a:xfrm>
            <a:off x="5983007" y="1399642"/>
            <a:ext cx="882300" cy="882300"/>
          </a:xfrm>
          <a:prstGeom prst="roundRect">
            <a:avLst>
              <a:gd fmla="val 16667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s outline" id="1147" name="Google Shape;1147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2479" y="1529114"/>
            <a:ext cx="623377" cy="62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2"/>
          <p:cNvSpPr txBox="1"/>
          <p:nvPr/>
        </p:nvSpPr>
        <p:spPr>
          <a:xfrm>
            <a:off x="6047743" y="2275014"/>
            <a:ext cx="75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82"/>
          <p:cNvSpPr txBox="1"/>
          <p:nvPr/>
        </p:nvSpPr>
        <p:spPr>
          <a:xfrm>
            <a:off x="7427277" y="3047246"/>
            <a:ext cx="93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Owned by someone/ something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0" name="Google Shape;1150;p82"/>
          <p:cNvCxnSpPr>
            <a:stCxn id="1149" idx="0"/>
            <a:endCxn id="1146" idx="3"/>
          </p:cNvCxnSpPr>
          <p:nvPr/>
        </p:nvCxnSpPr>
        <p:spPr>
          <a:xfrm flipH="1" rot="5400000">
            <a:off x="6777927" y="1928096"/>
            <a:ext cx="1206600" cy="10317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51" name="Google Shape;1151;p82"/>
          <p:cNvSpPr/>
          <p:nvPr/>
        </p:nvSpPr>
        <p:spPr>
          <a:xfrm rot="10800000">
            <a:off x="3383198" y="1671756"/>
            <a:ext cx="2857200" cy="384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897A1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2" name="Google Shape;1152;p82"/>
          <p:cNvGrpSpPr/>
          <p:nvPr/>
        </p:nvGrpSpPr>
        <p:grpSpPr>
          <a:xfrm>
            <a:off x="2407569" y="2848458"/>
            <a:ext cx="882225" cy="882225"/>
            <a:chOff x="3172530" y="3659568"/>
            <a:chExt cx="1176300" cy="1176300"/>
          </a:xfrm>
        </p:grpSpPr>
        <p:sp>
          <p:nvSpPr>
            <p:cNvPr id="1153" name="Google Shape;1153;p82"/>
            <p:cNvSpPr/>
            <p:nvPr/>
          </p:nvSpPr>
          <p:spPr>
            <a:xfrm>
              <a:off x="3172530" y="3659568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oins outline" id="1154" name="Google Shape;1154;p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5160" y="3832198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ero Male outline" id="1155" name="Google Shape;1155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00899" y="1437492"/>
            <a:ext cx="882326" cy="8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2"/>
          <p:cNvSpPr txBox="1"/>
          <p:nvPr/>
        </p:nvSpPr>
        <p:spPr>
          <a:xfrm>
            <a:off x="857390" y="1667743"/>
            <a:ext cx="157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you, you want to get some ‘benefit’ you perceived valuable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7" name="Google Shape;1157;p82"/>
          <p:cNvSpPr txBox="1"/>
          <p:nvPr/>
        </p:nvSpPr>
        <p:spPr>
          <a:xfrm>
            <a:off x="3539780" y="2008527"/>
            <a:ext cx="222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owner can give you the ‘benefit’ if they also get some value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82"/>
          <p:cNvSpPr txBox="1"/>
          <p:nvPr/>
        </p:nvSpPr>
        <p:spPr>
          <a:xfrm>
            <a:off x="778764" y="3116494"/>
            <a:ext cx="157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the currency (can be anything)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82"/>
          <p:cNvSpPr/>
          <p:nvPr/>
        </p:nvSpPr>
        <p:spPr>
          <a:xfrm>
            <a:off x="3158687" y="3098774"/>
            <a:ext cx="4265700" cy="384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82"/>
          <p:cNvSpPr txBox="1"/>
          <p:nvPr/>
        </p:nvSpPr>
        <p:spPr>
          <a:xfrm>
            <a:off x="4317492" y="3409453"/>
            <a:ext cx="222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give enough amount of the currency to the ‘benefit’ owner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61" name="Google Shape;1161;p82"/>
          <p:cNvCxnSpPr/>
          <p:nvPr/>
        </p:nvCxnSpPr>
        <p:spPr>
          <a:xfrm>
            <a:off x="2861310" y="2354776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8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3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169" name="Google Shape;1169;p83"/>
          <p:cNvSpPr txBox="1"/>
          <p:nvPr/>
        </p:nvSpPr>
        <p:spPr>
          <a:xfrm>
            <a:off x="729234" y="248954"/>
            <a:ext cx="3538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Anything in This World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Basically, Transactional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0" name="Google Shape;1170;p83"/>
          <p:cNvSpPr/>
          <p:nvPr/>
        </p:nvSpPr>
        <p:spPr>
          <a:xfrm>
            <a:off x="5983007" y="1399642"/>
            <a:ext cx="882300" cy="882300"/>
          </a:xfrm>
          <a:prstGeom prst="roundRect">
            <a:avLst>
              <a:gd fmla="val 16667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s outline" id="1171" name="Google Shape;1171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2479" y="1529114"/>
            <a:ext cx="623377" cy="62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83"/>
          <p:cNvSpPr txBox="1"/>
          <p:nvPr/>
        </p:nvSpPr>
        <p:spPr>
          <a:xfrm>
            <a:off x="6047743" y="2275014"/>
            <a:ext cx="753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83"/>
          <p:cNvSpPr txBox="1"/>
          <p:nvPr/>
        </p:nvSpPr>
        <p:spPr>
          <a:xfrm>
            <a:off x="7427277" y="3047246"/>
            <a:ext cx="93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Owned by someone/ something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74" name="Google Shape;1174;p83"/>
          <p:cNvCxnSpPr>
            <a:stCxn id="1173" idx="0"/>
            <a:endCxn id="1170" idx="3"/>
          </p:cNvCxnSpPr>
          <p:nvPr/>
        </p:nvCxnSpPr>
        <p:spPr>
          <a:xfrm flipH="1" rot="5400000">
            <a:off x="6777927" y="1928096"/>
            <a:ext cx="1206600" cy="10317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75" name="Google Shape;1175;p83"/>
          <p:cNvSpPr/>
          <p:nvPr/>
        </p:nvSpPr>
        <p:spPr>
          <a:xfrm rot="10800000">
            <a:off x="3383198" y="1671756"/>
            <a:ext cx="2857200" cy="384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897A1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6" name="Google Shape;1176;p83"/>
          <p:cNvGrpSpPr/>
          <p:nvPr/>
        </p:nvGrpSpPr>
        <p:grpSpPr>
          <a:xfrm>
            <a:off x="2407569" y="2848458"/>
            <a:ext cx="882225" cy="882225"/>
            <a:chOff x="3172530" y="3659568"/>
            <a:chExt cx="1176300" cy="1176300"/>
          </a:xfrm>
        </p:grpSpPr>
        <p:sp>
          <p:nvSpPr>
            <p:cNvPr id="1177" name="Google Shape;1177;p83"/>
            <p:cNvSpPr/>
            <p:nvPr/>
          </p:nvSpPr>
          <p:spPr>
            <a:xfrm>
              <a:off x="3172530" y="3659568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oins outline" id="1178" name="Google Shape;1178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5160" y="3832198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ero Male outline" id="1179" name="Google Shape;1179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00899" y="1437492"/>
            <a:ext cx="882326" cy="8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83"/>
          <p:cNvSpPr txBox="1"/>
          <p:nvPr/>
        </p:nvSpPr>
        <p:spPr>
          <a:xfrm>
            <a:off x="857390" y="1667743"/>
            <a:ext cx="157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you, you want to get some ‘benefit’ you perceived valuable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1" name="Google Shape;1181;p83"/>
          <p:cNvSpPr txBox="1"/>
          <p:nvPr/>
        </p:nvSpPr>
        <p:spPr>
          <a:xfrm>
            <a:off x="3539780" y="2008527"/>
            <a:ext cx="222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owner can give you the ‘benefit’ if they also get some value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83"/>
          <p:cNvSpPr txBox="1"/>
          <p:nvPr/>
        </p:nvSpPr>
        <p:spPr>
          <a:xfrm>
            <a:off x="778764" y="3116494"/>
            <a:ext cx="157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the currency (can be anything)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3" name="Google Shape;1183;p83"/>
          <p:cNvSpPr/>
          <p:nvPr/>
        </p:nvSpPr>
        <p:spPr>
          <a:xfrm>
            <a:off x="3158687" y="3098774"/>
            <a:ext cx="4265700" cy="384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83"/>
          <p:cNvSpPr txBox="1"/>
          <p:nvPr/>
        </p:nvSpPr>
        <p:spPr>
          <a:xfrm>
            <a:off x="4317492" y="3409453"/>
            <a:ext cx="222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give enough amount of the currency to the ‘benefit’ owner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5" name="Google Shape;1185;p83"/>
          <p:cNvCxnSpPr/>
          <p:nvPr/>
        </p:nvCxnSpPr>
        <p:spPr>
          <a:xfrm>
            <a:off x="2861310" y="2354776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86" name="Google Shape;1186;p83"/>
          <p:cNvSpPr/>
          <p:nvPr/>
        </p:nvSpPr>
        <p:spPr>
          <a:xfrm>
            <a:off x="0" y="-10800"/>
            <a:ext cx="9144000" cy="5165100"/>
          </a:xfrm>
          <a:prstGeom prst="rect">
            <a:avLst/>
          </a:prstGeom>
          <a:solidFill>
            <a:schemeClr val="lt1">
              <a:alpha val="9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7" name="Google Shape;1187;p83"/>
          <p:cNvGrpSpPr/>
          <p:nvPr/>
        </p:nvGrpSpPr>
        <p:grpSpPr>
          <a:xfrm>
            <a:off x="2407569" y="2848458"/>
            <a:ext cx="882225" cy="882225"/>
            <a:chOff x="3172530" y="3659568"/>
            <a:chExt cx="1176300" cy="1176300"/>
          </a:xfrm>
        </p:grpSpPr>
        <p:sp>
          <p:nvSpPr>
            <p:cNvPr id="1188" name="Google Shape;1188;p83"/>
            <p:cNvSpPr/>
            <p:nvPr/>
          </p:nvSpPr>
          <p:spPr>
            <a:xfrm>
              <a:off x="3172530" y="3659568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oins outline" id="1189" name="Google Shape;1189;p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5160" y="3832198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0" name="Google Shape;1190;p83"/>
          <p:cNvSpPr txBox="1"/>
          <p:nvPr/>
        </p:nvSpPr>
        <p:spPr>
          <a:xfrm>
            <a:off x="778764" y="3116494"/>
            <a:ext cx="157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the currency (can be anything)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p83"/>
          <p:cNvSpPr txBox="1"/>
          <p:nvPr/>
        </p:nvSpPr>
        <p:spPr>
          <a:xfrm>
            <a:off x="3410303" y="2908747"/>
            <a:ext cx="401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r>
              <a:rPr b="1" lang="en" sz="4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Resources</a:t>
            </a:r>
            <a:endParaRPr b="1" sz="4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2" name="Google Shape;1192;p83"/>
          <p:cNvSpPr txBox="1"/>
          <p:nvPr/>
        </p:nvSpPr>
        <p:spPr>
          <a:xfrm>
            <a:off x="3991940" y="3588043"/>
            <a:ext cx="3539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more resources you have, the more ‘benefit’ you can get, basically you can ‘buy’ many things successfully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84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84"/>
          <p:cNvSpPr txBox="1"/>
          <p:nvPr/>
        </p:nvSpPr>
        <p:spPr>
          <a:xfrm>
            <a:off x="698754" y="839504"/>
            <a:ext cx="4879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we Define as a Resources?</a:t>
            </a:r>
            <a:b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(focusing on career success)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0" name="Google Shape;1200;p84"/>
          <p:cNvSpPr/>
          <p:nvPr/>
        </p:nvSpPr>
        <p:spPr>
          <a:xfrm>
            <a:off x="733479" y="1616211"/>
            <a:ext cx="1952100" cy="17889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Money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84"/>
          <p:cNvSpPr/>
          <p:nvPr/>
        </p:nvSpPr>
        <p:spPr>
          <a:xfrm>
            <a:off x="2996005" y="1616211"/>
            <a:ext cx="1952100" cy="17889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Network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2" name="Google Shape;1202;p84"/>
          <p:cNvSpPr/>
          <p:nvPr/>
        </p:nvSpPr>
        <p:spPr>
          <a:xfrm>
            <a:off x="5261427" y="1616210"/>
            <a:ext cx="1952100" cy="1788900"/>
          </a:xfrm>
          <a:prstGeom prst="roundRect">
            <a:avLst>
              <a:gd fmla="val 7267" name="adj"/>
            </a:avLst>
          </a:prstGeom>
          <a:solidFill>
            <a:schemeClr val="lt1"/>
          </a:solidFill>
          <a:ln cap="flat" cmpd="sng" w="57150">
            <a:solidFill>
              <a:srgbClr val="FBBF3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Knowledge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 Skills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Money outline" id="1203" name="Google Shape;1203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5678" y="1938239"/>
            <a:ext cx="944880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ons outline" id="1204" name="Google Shape;1204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85861" y="1938239"/>
            <a:ext cx="944880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oks outline" id="1205" name="Google Shape;1205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65073" y="1938239"/>
            <a:ext cx="944880" cy="9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84"/>
          <p:cNvSpPr txBox="1"/>
          <p:nvPr/>
        </p:nvSpPr>
        <p:spPr>
          <a:xfrm>
            <a:off x="691134" y="3564275"/>
            <a:ext cx="440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These resources are not inherited</a:t>
            </a:r>
            <a:r>
              <a:rPr lang="en" sz="140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unless we have a sultan parents :) or lucky enough to have parents that can connect us to so many important person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p84"/>
          <p:cNvSpPr/>
          <p:nvPr/>
        </p:nvSpPr>
        <p:spPr>
          <a:xfrm>
            <a:off x="702982" y="1577146"/>
            <a:ext cx="4286400" cy="1875900"/>
          </a:xfrm>
          <a:prstGeom prst="roundRect">
            <a:avLst>
              <a:gd fmla="val 8799" name="adj"/>
            </a:avLst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84"/>
          <p:cNvSpPr txBox="1"/>
          <p:nvPr/>
        </p:nvSpPr>
        <p:spPr>
          <a:xfrm>
            <a:off x="7385524" y="1748920"/>
            <a:ext cx="1709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These are the most fundamental resources that everyone can get by dedication and hard work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84"/>
          <p:cNvSpPr/>
          <p:nvPr/>
        </p:nvSpPr>
        <p:spPr>
          <a:xfrm>
            <a:off x="5218301" y="1577146"/>
            <a:ext cx="2028300" cy="1875900"/>
          </a:xfrm>
          <a:prstGeom prst="roundRect">
            <a:avLst>
              <a:gd fmla="val 8799" name="adj"/>
            </a:avLst>
          </a:prstGeom>
          <a:noFill/>
          <a:ln cap="flat" cmpd="sng" w="57150">
            <a:solidFill>
              <a:srgbClr val="0897A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84"/>
          <p:cNvSpPr/>
          <p:nvPr/>
        </p:nvSpPr>
        <p:spPr>
          <a:xfrm>
            <a:off x="0" y="0"/>
            <a:ext cx="388795" cy="51327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8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85"/>
          <p:cNvSpPr txBox="1"/>
          <p:nvPr/>
        </p:nvSpPr>
        <p:spPr>
          <a:xfrm>
            <a:off x="947915" y="1368756"/>
            <a:ext cx="67758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The most fundamental resources, that can be used as a currency to mostly anything, </a:t>
            </a:r>
            <a:endParaRPr b="1" sz="2700">
              <a:solidFill>
                <a:srgbClr val="FBB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p85"/>
          <p:cNvSpPr txBox="1"/>
          <p:nvPr/>
        </p:nvSpPr>
        <p:spPr>
          <a:xfrm>
            <a:off x="4113718" y="2192412"/>
            <a:ext cx="475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BBF37"/>
                </a:solidFill>
                <a:latin typeface="Montserrat"/>
                <a:ea typeface="Montserrat"/>
                <a:cs typeface="Montserrat"/>
                <a:sym typeface="Montserrat"/>
              </a:rPr>
              <a:t> is knowledge and skills</a:t>
            </a:r>
            <a:endParaRPr sz="2700">
              <a:solidFill>
                <a:srgbClr val="FBBF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85"/>
          <p:cNvSpPr txBox="1"/>
          <p:nvPr/>
        </p:nvSpPr>
        <p:spPr>
          <a:xfrm>
            <a:off x="947915" y="2859052"/>
            <a:ext cx="67758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BBF37"/>
                </a:solidFill>
                <a:latin typeface="Montserrat"/>
                <a:ea typeface="Montserrat"/>
                <a:cs typeface="Montserrat"/>
                <a:sym typeface="Montserrat"/>
              </a:rPr>
              <a:t>Investment to knowledge and skills give the highest return</a:t>
            </a:r>
            <a:endParaRPr sz="2700">
              <a:solidFill>
                <a:srgbClr val="FBBF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85"/>
          <p:cNvSpPr/>
          <p:nvPr/>
        </p:nvSpPr>
        <p:spPr>
          <a:xfrm>
            <a:off x="0" y="0"/>
            <a:ext cx="388795" cy="51327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86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86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1228" name="Google Shape;1228;p86"/>
          <p:cNvSpPr txBox="1"/>
          <p:nvPr/>
        </p:nvSpPr>
        <p:spPr>
          <a:xfrm>
            <a:off x="1367644" y="1940614"/>
            <a:ext cx="6870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But we need to pay high price to have high knowledge and skills </a:t>
            </a:r>
            <a:endParaRPr b="1" sz="3000">
              <a:solidFill>
                <a:srgbClr val="FBB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1"/>
          <p:cNvSpPr/>
          <p:nvPr/>
        </p:nvSpPr>
        <p:spPr>
          <a:xfrm>
            <a:off x="0" y="0"/>
            <a:ext cx="9143719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674" name="Google Shape;674;p51"/>
          <p:cNvPicPr preferRelativeResize="0"/>
          <p:nvPr/>
        </p:nvPicPr>
        <p:blipFill rotWithShape="1">
          <a:blip r:embed="rId3">
            <a:alphaModFix/>
          </a:blip>
          <a:srcRect b="0" l="4443" r="0" t="8248"/>
          <a:stretch/>
        </p:blipFill>
        <p:spPr>
          <a:xfrm>
            <a:off x="0" y="0"/>
            <a:ext cx="7616955" cy="500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8600" y="247650"/>
            <a:ext cx="1024166" cy="39601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1"/>
          <p:cNvSpPr/>
          <p:nvPr/>
        </p:nvSpPr>
        <p:spPr>
          <a:xfrm>
            <a:off x="381000" y="891311"/>
            <a:ext cx="8492042" cy="4672719"/>
          </a:xfrm>
          <a:custGeom>
            <a:rect b="b" l="l" r="r" t="t"/>
            <a:pathLst>
              <a:path extrusionOk="0" h="2462566" w="3749246">
                <a:moveTo>
                  <a:pt x="3624786" y="2462566"/>
                </a:moveTo>
                <a:lnTo>
                  <a:pt x="124460" y="2462566"/>
                </a:lnTo>
                <a:cubicBezTo>
                  <a:pt x="55880" y="2462566"/>
                  <a:pt x="0" y="2406686"/>
                  <a:pt x="0" y="2338106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624786" y="0"/>
                </a:lnTo>
                <a:cubicBezTo>
                  <a:pt x="3693366" y="0"/>
                  <a:pt x="3749246" y="55880"/>
                  <a:pt x="3749246" y="124460"/>
                </a:cubicBezTo>
                <a:lnTo>
                  <a:pt x="3749246" y="2338106"/>
                </a:lnTo>
                <a:cubicBezTo>
                  <a:pt x="3749246" y="2406686"/>
                  <a:pt x="3693366" y="2462566"/>
                  <a:pt x="3624786" y="246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1"/>
          <p:cNvSpPr/>
          <p:nvPr/>
        </p:nvSpPr>
        <p:spPr>
          <a:xfrm rot="5400000">
            <a:off x="4378795" y="378356"/>
            <a:ext cx="387234" cy="914317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678" name="Google Shape;678;p51"/>
          <p:cNvSpPr txBox="1"/>
          <p:nvPr/>
        </p:nvSpPr>
        <p:spPr>
          <a:xfrm>
            <a:off x="768516" y="1545713"/>
            <a:ext cx="76101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world is </a:t>
            </a:r>
            <a:r>
              <a:rPr b="1" lang="en" sz="3300">
                <a:solidFill>
                  <a:srgbClr val="FBBF37"/>
                </a:solidFill>
                <a:latin typeface="Montserrat"/>
                <a:ea typeface="Montserrat"/>
                <a:cs typeface="Montserrat"/>
                <a:sym typeface="Montserrat"/>
              </a:rPr>
              <a:t>changing so fast,</a:t>
            </a:r>
            <a:endParaRPr sz="1100">
              <a:solidFill>
                <a:srgbClr val="FBBF37"/>
              </a:solidFill>
            </a:endParaRPr>
          </a:p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We can’t use the ‘old wisdom’ </a:t>
            </a:r>
            <a:r>
              <a:rPr b="1" lang="en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face and win today disruption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87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87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236" name="Google Shape;1236;p87"/>
          <p:cNvSpPr txBox="1"/>
          <p:nvPr/>
        </p:nvSpPr>
        <p:spPr>
          <a:xfrm>
            <a:off x="860896" y="319252"/>
            <a:ext cx="6084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Let’s Take a Look to This Framework Again</a:t>
            </a:r>
            <a:endParaRPr sz="1100"/>
          </a:p>
        </p:txBody>
      </p:sp>
      <p:sp>
        <p:nvSpPr>
          <p:cNvPr id="1237" name="Google Shape;1237;p87"/>
          <p:cNvSpPr/>
          <p:nvPr/>
        </p:nvSpPr>
        <p:spPr>
          <a:xfrm>
            <a:off x="6097307" y="1571092"/>
            <a:ext cx="882300" cy="882300"/>
          </a:xfrm>
          <a:prstGeom prst="roundRect">
            <a:avLst>
              <a:gd fmla="val 16667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tars outline" id="1238" name="Google Shape;123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6779" y="1700564"/>
            <a:ext cx="623377" cy="62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87"/>
          <p:cNvSpPr txBox="1"/>
          <p:nvPr/>
        </p:nvSpPr>
        <p:spPr>
          <a:xfrm>
            <a:off x="5868464" y="2525491"/>
            <a:ext cx="1326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Benefit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(get a decent job)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87"/>
          <p:cNvSpPr txBox="1"/>
          <p:nvPr/>
        </p:nvSpPr>
        <p:spPr>
          <a:xfrm>
            <a:off x="7541577" y="3218696"/>
            <a:ext cx="939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Owned by someone/ something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1" name="Google Shape;1241;p87"/>
          <p:cNvCxnSpPr>
            <a:stCxn id="1240" idx="0"/>
            <a:endCxn id="1237" idx="3"/>
          </p:cNvCxnSpPr>
          <p:nvPr/>
        </p:nvCxnSpPr>
        <p:spPr>
          <a:xfrm flipH="1" rot="5400000">
            <a:off x="6892227" y="2099546"/>
            <a:ext cx="1206600" cy="1031700"/>
          </a:xfrm>
          <a:prstGeom prst="curvedConnector2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2" name="Google Shape;1242;p87"/>
          <p:cNvSpPr/>
          <p:nvPr/>
        </p:nvSpPr>
        <p:spPr>
          <a:xfrm rot="10800000">
            <a:off x="3497498" y="1843206"/>
            <a:ext cx="2857200" cy="384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897A1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3" name="Google Shape;1243;p87"/>
          <p:cNvGrpSpPr/>
          <p:nvPr/>
        </p:nvGrpSpPr>
        <p:grpSpPr>
          <a:xfrm>
            <a:off x="2521869" y="3019908"/>
            <a:ext cx="882225" cy="882225"/>
            <a:chOff x="3172530" y="3659568"/>
            <a:chExt cx="1176300" cy="1176300"/>
          </a:xfrm>
        </p:grpSpPr>
        <p:sp>
          <p:nvSpPr>
            <p:cNvPr id="1244" name="Google Shape;1244;p87"/>
            <p:cNvSpPr/>
            <p:nvPr/>
          </p:nvSpPr>
          <p:spPr>
            <a:xfrm>
              <a:off x="3172530" y="3659568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Coins outline" id="1245" name="Google Shape;1245;p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5160" y="3832198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ero Male outline" id="1246" name="Google Shape;1246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15199" y="1608942"/>
            <a:ext cx="882326" cy="8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87"/>
          <p:cNvSpPr txBox="1"/>
          <p:nvPr/>
        </p:nvSpPr>
        <p:spPr>
          <a:xfrm>
            <a:off x="971690" y="1839193"/>
            <a:ext cx="1578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you, you want to get some ‘benefit’ you perceived valuable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8" name="Google Shape;1248;p87"/>
          <p:cNvSpPr txBox="1"/>
          <p:nvPr/>
        </p:nvSpPr>
        <p:spPr>
          <a:xfrm>
            <a:off x="3654080" y="2179977"/>
            <a:ext cx="222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owner can give you the ‘benefit’ if they also get some value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87"/>
          <p:cNvSpPr txBox="1"/>
          <p:nvPr/>
        </p:nvSpPr>
        <p:spPr>
          <a:xfrm>
            <a:off x="893064" y="3287944"/>
            <a:ext cx="1578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have the currency (can be anything)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0" name="Google Shape;1250;p87"/>
          <p:cNvSpPr/>
          <p:nvPr/>
        </p:nvSpPr>
        <p:spPr>
          <a:xfrm>
            <a:off x="3272987" y="3270224"/>
            <a:ext cx="4265700" cy="384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9887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87"/>
          <p:cNvSpPr txBox="1"/>
          <p:nvPr/>
        </p:nvSpPr>
        <p:spPr>
          <a:xfrm>
            <a:off x="4431792" y="3580903"/>
            <a:ext cx="2221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give enough amount of the currency to the ‘benefit’ owner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2" name="Google Shape;1252;p87"/>
          <p:cNvCxnSpPr/>
          <p:nvPr/>
        </p:nvCxnSpPr>
        <p:spPr>
          <a:xfrm>
            <a:off x="2975610" y="2526226"/>
            <a:ext cx="0" cy="407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53" name="Google Shape;1253;p87"/>
          <p:cNvSpPr/>
          <p:nvPr/>
        </p:nvSpPr>
        <p:spPr>
          <a:xfrm>
            <a:off x="6031537" y="1525381"/>
            <a:ext cx="1000500" cy="975900"/>
          </a:xfrm>
          <a:prstGeom prst="roundRect">
            <a:avLst>
              <a:gd fmla="val 8799" name="adj"/>
            </a:avLst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87"/>
          <p:cNvSpPr/>
          <p:nvPr/>
        </p:nvSpPr>
        <p:spPr>
          <a:xfrm>
            <a:off x="2459318" y="2973899"/>
            <a:ext cx="1000500" cy="975900"/>
          </a:xfrm>
          <a:prstGeom prst="roundRect">
            <a:avLst>
              <a:gd fmla="val 8799" name="adj"/>
            </a:avLst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88"/>
          <p:cNvSpPr/>
          <p:nvPr/>
        </p:nvSpPr>
        <p:spPr>
          <a:xfrm>
            <a:off x="4807750" y="1815900"/>
            <a:ext cx="38544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88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61" name="Google Shape;1261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88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88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88"/>
          <p:cNvSpPr/>
          <p:nvPr/>
        </p:nvSpPr>
        <p:spPr>
          <a:xfrm>
            <a:off x="1084500" y="25460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88"/>
          <p:cNvSpPr txBox="1"/>
          <p:nvPr/>
        </p:nvSpPr>
        <p:spPr>
          <a:xfrm>
            <a:off x="1466850" y="2342950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88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88"/>
          <p:cNvSpPr txBox="1"/>
          <p:nvPr/>
        </p:nvSpPr>
        <p:spPr>
          <a:xfrm>
            <a:off x="1464138" y="3130288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88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88"/>
          <p:cNvSpPr txBox="1"/>
          <p:nvPr/>
        </p:nvSpPr>
        <p:spPr>
          <a:xfrm>
            <a:off x="1466850" y="3702225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Shifting Career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0" name="Google Shape;1270;p88"/>
          <p:cNvSpPr/>
          <p:nvPr/>
        </p:nvSpPr>
        <p:spPr>
          <a:xfrm>
            <a:off x="5234700" y="1952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88"/>
          <p:cNvSpPr txBox="1"/>
          <p:nvPr/>
        </p:nvSpPr>
        <p:spPr>
          <a:xfrm>
            <a:off x="560620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2" name="Google Shape;1272;p88"/>
          <p:cNvSpPr/>
          <p:nvPr/>
        </p:nvSpPr>
        <p:spPr>
          <a:xfrm>
            <a:off x="5229275" y="25434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88"/>
          <p:cNvSpPr txBox="1"/>
          <p:nvPr/>
        </p:nvSpPr>
        <p:spPr>
          <a:xfrm>
            <a:off x="5606175" y="2448000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4" name="Google Shape;1274;p88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88"/>
          <p:cNvSpPr/>
          <p:nvPr/>
        </p:nvSpPr>
        <p:spPr>
          <a:xfrm>
            <a:off x="52292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88"/>
          <p:cNvSpPr txBox="1"/>
          <p:nvPr/>
        </p:nvSpPr>
        <p:spPr>
          <a:xfrm>
            <a:off x="5606200" y="3009825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7" name="Google Shape;1277;p88"/>
          <p:cNvSpPr/>
          <p:nvPr/>
        </p:nvSpPr>
        <p:spPr>
          <a:xfrm>
            <a:off x="52347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278" name="Google Shape;1278;p88"/>
          <p:cNvSpPr txBox="1"/>
          <p:nvPr/>
        </p:nvSpPr>
        <p:spPr>
          <a:xfrm>
            <a:off x="56061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9" name="Google Shape;127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6927" y="1938573"/>
            <a:ext cx="209700" cy="2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00" y="2481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139387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862013"/>
            <a:ext cx="338699" cy="3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89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89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291" name="Google Shape;1291;p89"/>
          <p:cNvSpPr txBox="1"/>
          <p:nvPr/>
        </p:nvSpPr>
        <p:spPr>
          <a:xfrm>
            <a:off x="1288605" y="1612381"/>
            <a:ext cx="6567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goals, market needs, and our resources</a:t>
            </a:r>
            <a:endParaRPr b="1" sz="3600">
              <a:solidFill>
                <a:srgbClr val="FBB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2" name="Google Shape;1292;p89"/>
          <p:cNvSpPr txBox="1"/>
          <p:nvPr/>
        </p:nvSpPr>
        <p:spPr>
          <a:xfrm>
            <a:off x="1381168" y="2789874"/>
            <a:ext cx="4748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Let’s open Rakamin Career and Learning Plan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90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90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301" name="Google Shape;1301;p90"/>
          <p:cNvSpPr/>
          <p:nvPr/>
        </p:nvSpPr>
        <p:spPr>
          <a:xfrm>
            <a:off x="3346145" y="2375528"/>
            <a:ext cx="882300" cy="882300"/>
          </a:xfrm>
          <a:prstGeom prst="roundRect">
            <a:avLst>
              <a:gd fmla="val 16667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riefcase outline" id="1302" name="Google Shape;1302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5618" y="2505001"/>
            <a:ext cx="623377" cy="623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90"/>
          <p:cNvSpPr txBox="1"/>
          <p:nvPr/>
        </p:nvSpPr>
        <p:spPr>
          <a:xfrm>
            <a:off x="1313233" y="2435815"/>
            <a:ext cx="19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Get a new job as a Digital Marketer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04" name="Google Shape;1304;p90"/>
          <p:cNvGrpSpPr/>
          <p:nvPr/>
        </p:nvGrpSpPr>
        <p:grpSpPr>
          <a:xfrm>
            <a:off x="4583083" y="2375526"/>
            <a:ext cx="882225" cy="882225"/>
            <a:chOff x="8711369" y="2738472"/>
            <a:chExt cx="1176300" cy="1176300"/>
          </a:xfrm>
        </p:grpSpPr>
        <p:sp>
          <p:nvSpPr>
            <p:cNvPr id="1305" name="Google Shape;1305;p90"/>
            <p:cNvSpPr/>
            <p:nvPr/>
          </p:nvSpPr>
          <p:spPr>
            <a:xfrm>
              <a:off x="8711369" y="2738472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06" name="Google Shape;1306;p9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83999" y="2911102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7" name="Google Shape;1307;p90"/>
          <p:cNvSpPr txBox="1"/>
          <p:nvPr/>
        </p:nvSpPr>
        <p:spPr>
          <a:xfrm>
            <a:off x="5594882" y="2432269"/>
            <a:ext cx="2442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Accelerate my Career as a Digital Marketer</a:t>
            </a:r>
            <a:b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(upgrading)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8" name="Google Shape;1308;p90"/>
          <p:cNvSpPr txBox="1"/>
          <p:nvPr/>
        </p:nvSpPr>
        <p:spPr>
          <a:xfrm>
            <a:off x="1809991" y="813399"/>
            <a:ext cx="51393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</a:t>
            </a:r>
            <a:endParaRPr b="1" sz="41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91"/>
          <p:cNvSpPr txBox="1"/>
          <p:nvPr>
            <p:ph idx="1" type="body"/>
          </p:nvPr>
        </p:nvSpPr>
        <p:spPr>
          <a:xfrm>
            <a:off x="350044" y="1407338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4" name="Google Shape;1314;p91"/>
          <p:cNvSpPr txBox="1"/>
          <p:nvPr>
            <p:ph idx="2" type="body"/>
          </p:nvPr>
        </p:nvSpPr>
        <p:spPr>
          <a:xfrm>
            <a:off x="351466" y="2447117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5" name="Google Shape;1315;p91"/>
          <p:cNvSpPr txBox="1"/>
          <p:nvPr>
            <p:ph idx="3" type="body"/>
          </p:nvPr>
        </p:nvSpPr>
        <p:spPr>
          <a:xfrm>
            <a:off x="1355723" y="3461130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6" name="Google Shape;1316;p91"/>
          <p:cNvSpPr txBox="1"/>
          <p:nvPr>
            <p:ph idx="4" type="body"/>
          </p:nvPr>
        </p:nvSpPr>
        <p:spPr>
          <a:xfrm>
            <a:off x="1355723" y="3809471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7" name="Google Shape;1317;p91"/>
          <p:cNvSpPr txBox="1"/>
          <p:nvPr>
            <p:ph idx="5" type="body"/>
          </p:nvPr>
        </p:nvSpPr>
        <p:spPr>
          <a:xfrm>
            <a:off x="1355723" y="4157813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318" name="Google Shape;13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92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2592" y="4665900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92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327" name="Google Shape;1327;p92"/>
          <p:cNvSpPr txBox="1"/>
          <p:nvPr/>
        </p:nvSpPr>
        <p:spPr>
          <a:xfrm>
            <a:off x="860896" y="319252"/>
            <a:ext cx="4226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Market Needs</a:t>
            </a:r>
            <a:endParaRPr sz="1100"/>
          </a:p>
        </p:txBody>
      </p:sp>
      <p:grpSp>
        <p:nvGrpSpPr>
          <p:cNvPr id="1328" name="Google Shape;1328;p92"/>
          <p:cNvGrpSpPr/>
          <p:nvPr/>
        </p:nvGrpSpPr>
        <p:grpSpPr>
          <a:xfrm>
            <a:off x="1143809" y="1709760"/>
            <a:ext cx="1139364" cy="1139364"/>
            <a:chOff x="4716170" y="2461316"/>
            <a:chExt cx="1176300" cy="1176300"/>
          </a:xfrm>
        </p:grpSpPr>
        <p:sp>
          <p:nvSpPr>
            <p:cNvPr id="1329" name="Google Shape;1329;p92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76200">
              <a:solidFill>
                <a:srgbClr val="0897A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30" name="Google Shape;1330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1" name="Google Shape;1331;p92"/>
          <p:cNvSpPr txBox="1"/>
          <p:nvPr/>
        </p:nvSpPr>
        <p:spPr>
          <a:xfrm>
            <a:off x="533761" y="2951545"/>
            <a:ext cx="2359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every roles, there’s a job desc, and set of skills needed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2" name="Google Shape;1332;p92"/>
          <p:cNvSpPr/>
          <p:nvPr/>
        </p:nvSpPr>
        <p:spPr>
          <a:xfrm>
            <a:off x="3060194" y="1400496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3" name="Google Shape;1333;p92"/>
          <p:cNvSpPr/>
          <p:nvPr/>
        </p:nvSpPr>
        <p:spPr>
          <a:xfrm>
            <a:off x="3060194" y="2326893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4" name="Google Shape;1334;p92"/>
          <p:cNvSpPr/>
          <p:nvPr/>
        </p:nvSpPr>
        <p:spPr>
          <a:xfrm>
            <a:off x="3060194" y="3253290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35" name="Google Shape;1335;p92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336" name="Google Shape;1336;p92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37" name="Google Shape;1337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8" name="Google Shape;1338;p92"/>
          <p:cNvSpPr txBox="1"/>
          <p:nvPr/>
        </p:nvSpPr>
        <p:spPr>
          <a:xfrm>
            <a:off x="6087023" y="203832"/>
            <a:ext cx="24342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accelerate my career as a Digital Marketer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(upgrading)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9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142" y="-10744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9417" y="4646550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93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346" name="Google Shape;1346;p93"/>
          <p:cNvSpPr txBox="1"/>
          <p:nvPr/>
        </p:nvSpPr>
        <p:spPr>
          <a:xfrm>
            <a:off x="860896" y="319252"/>
            <a:ext cx="4226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Market Needs</a:t>
            </a:r>
            <a:endParaRPr sz="1100"/>
          </a:p>
        </p:txBody>
      </p:sp>
      <p:grpSp>
        <p:nvGrpSpPr>
          <p:cNvPr id="1347" name="Google Shape;1347;p93"/>
          <p:cNvGrpSpPr/>
          <p:nvPr/>
        </p:nvGrpSpPr>
        <p:grpSpPr>
          <a:xfrm>
            <a:off x="1143809" y="1709760"/>
            <a:ext cx="1139364" cy="1139364"/>
            <a:chOff x="4716170" y="2461316"/>
            <a:chExt cx="1176300" cy="1176300"/>
          </a:xfrm>
        </p:grpSpPr>
        <p:sp>
          <p:nvSpPr>
            <p:cNvPr id="1348" name="Google Shape;1348;p93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76200">
              <a:solidFill>
                <a:srgbClr val="0897A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49" name="Google Shape;1349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0" name="Google Shape;1350;p93"/>
          <p:cNvSpPr txBox="1"/>
          <p:nvPr/>
        </p:nvSpPr>
        <p:spPr>
          <a:xfrm>
            <a:off x="533761" y="2951545"/>
            <a:ext cx="2359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promoted as a Content Marketing Lead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1" name="Google Shape;1351;p93"/>
          <p:cNvSpPr/>
          <p:nvPr/>
        </p:nvSpPr>
        <p:spPr>
          <a:xfrm>
            <a:off x="3060194" y="1400496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93"/>
          <p:cNvSpPr/>
          <p:nvPr/>
        </p:nvSpPr>
        <p:spPr>
          <a:xfrm>
            <a:off x="3060194" y="2326893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93"/>
          <p:cNvSpPr/>
          <p:nvPr/>
        </p:nvSpPr>
        <p:spPr>
          <a:xfrm>
            <a:off x="3060194" y="3253290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93"/>
          <p:cNvSpPr txBox="1"/>
          <p:nvPr/>
        </p:nvSpPr>
        <p:spPr>
          <a:xfrm>
            <a:off x="3138186" y="1680674"/>
            <a:ext cx="514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Content creation 2. Content optimization 3. Social media and internet marketing 4. User research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p93"/>
          <p:cNvSpPr txBox="1"/>
          <p:nvPr/>
        </p:nvSpPr>
        <p:spPr>
          <a:xfrm>
            <a:off x="3138185" y="2643175"/>
            <a:ext cx="5147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Presentation skills 2. Team leadership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93"/>
          <p:cNvSpPr txBox="1"/>
          <p:nvPr/>
        </p:nvSpPr>
        <p:spPr>
          <a:xfrm>
            <a:off x="3138185" y="3528625"/>
            <a:ext cx="514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Experience leading small campaign 2. Become a speaker and get recognition 3. Teaching my co-workers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7" name="Google Shape;1357;p93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358" name="Google Shape;1358;p93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59" name="Google Shape;1359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0" name="Google Shape;1360;p93"/>
          <p:cNvSpPr txBox="1"/>
          <p:nvPr/>
        </p:nvSpPr>
        <p:spPr>
          <a:xfrm>
            <a:off x="6007055" y="203841"/>
            <a:ext cx="24342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accelerate my career as a Digital Marketer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(upgrading)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94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1661" y="4697494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4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368" name="Google Shape;1368;p94"/>
          <p:cNvSpPr txBox="1"/>
          <p:nvPr/>
        </p:nvSpPr>
        <p:spPr>
          <a:xfrm>
            <a:off x="860896" y="319252"/>
            <a:ext cx="4226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Market Needs</a:t>
            </a:r>
            <a:endParaRPr sz="1100"/>
          </a:p>
        </p:txBody>
      </p:sp>
      <p:grpSp>
        <p:nvGrpSpPr>
          <p:cNvPr id="1369" name="Google Shape;1369;p94"/>
          <p:cNvGrpSpPr/>
          <p:nvPr/>
        </p:nvGrpSpPr>
        <p:grpSpPr>
          <a:xfrm>
            <a:off x="1143809" y="1709760"/>
            <a:ext cx="1139364" cy="1139364"/>
            <a:chOff x="4716170" y="2461316"/>
            <a:chExt cx="1176300" cy="1176300"/>
          </a:xfrm>
        </p:grpSpPr>
        <p:sp>
          <p:nvSpPr>
            <p:cNvPr id="1370" name="Google Shape;1370;p94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76200">
              <a:solidFill>
                <a:srgbClr val="0897A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71" name="Google Shape;1371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2" name="Google Shape;1372;p94"/>
          <p:cNvSpPr txBox="1"/>
          <p:nvPr/>
        </p:nvSpPr>
        <p:spPr>
          <a:xfrm>
            <a:off x="685262" y="2951545"/>
            <a:ext cx="2056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promoted as a SEO Specialist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3" name="Google Shape;1373;p94"/>
          <p:cNvSpPr/>
          <p:nvPr/>
        </p:nvSpPr>
        <p:spPr>
          <a:xfrm>
            <a:off x="3060194" y="1400496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94"/>
          <p:cNvSpPr/>
          <p:nvPr/>
        </p:nvSpPr>
        <p:spPr>
          <a:xfrm>
            <a:off x="3060194" y="2326893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5" name="Google Shape;1375;p94"/>
          <p:cNvSpPr/>
          <p:nvPr/>
        </p:nvSpPr>
        <p:spPr>
          <a:xfrm>
            <a:off x="3060194" y="3253290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6" name="Google Shape;1376;p94"/>
          <p:cNvSpPr txBox="1"/>
          <p:nvPr/>
        </p:nvSpPr>
        <p:spPr>
          <a:xfrm>
            <a:off x="3138186" y="1680674"/>
            <a:ext cx="514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SEO optimization 2. Copywriting 3. Keyword Research and Data Analysis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7" name="Google Shape;1377;p94"/>
          <p:cNvSpPr txBox="1"/>
          <p:nvPr/>
        </p:nvSpPr>
        <p:spPr>
          <a:xfrm>
            <a:off x="3138185" y="2643175"/>
            <a:ext cx="5382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Time management (to provide more productivity) 2. Communication Skills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8" name="Google Shape;1378;p94"/>
          <p:cNvSpPr txBox="1"/>
          <p:nvPr/>
        </p:nvSpPr>
        <p:spPr>
          <a:xfrm>
            <a:off x="3138185" y="3528625"/>
            <a:ext cx="514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Finishing online certification 2. Handle more freelance project</a:t>
            </a: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Create 3 new portfolio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9" name="Google Shape;1379;p94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380" name="Google Shape;1380;p94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Aspiration outline" id="1381" name="Google Shape;1381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2" name="Google Shape;1382;p94"/>
          <p:cNvSpPr txBox="1"/>
          <p:nvPr/>
        </p:nvSpPr>
        <p:spPr>
          <a:xfrm>
            <a:off x="6015942" y="196426"/>
            <a:ext cx="24342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accelerate my career as a Digital Marketer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(upgrading)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9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6079" y="472981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5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390" name="Google Shape;1390;p95"/>
          <p:cNvSpPr txBox="1"/>
          <p:nvPr/>
        </p:nvSpPr>
        <p:spPr>
          <a:xfrm>
            <a:off x="860896" y="319252"/>
            <a:ext cx="4226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Understanding Market Needs</a:t>
            </a:r>
            <a:endParaRPr sz="1100"/>
          </a:p>
        </p:txBody>
      </p:sp>
      <p:grpSp>
        <p:nvGrpSpPr>
          <p:cNvPr id="1391" name="Google Shape;1391;p95"/>
          <p:cNvGrpSpPr/>
          <p:nvPr/>
        </p:nvGrpSpPr>
        <p:grpSpPr>
          <a:xfrm>
            <a:off x="1143809" y="1926787"/>
            <a:ext cx="1139364" cy="1139364"/>
            <a:chOff x="4716170" y="2461316"/>
            <a:chExt cx="1176300" cy="1176300"/>
          </a:xfrm>
        </p:grpSpPr>
        <p:sp>
          <p:nvSpPr>
            <p:cNvPr id="1392" name="Google Shape;1392;p95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76200">
              <a:solidFill>
                <a:srgbClr val="0897A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1393" name="Google Shape;1393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4" name="Google Shape;1394;p95"/>
          <p:cNvSpPr txBox="1"/>
          <p:nvPr/>
        </p:nvSpPr>
        <p:spPr>
          <a:xfrm>
            <a:off x="812588" y="3159294"/>
            <a:ext cx="18015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job as a Digital Marketing Officer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95"/>
          <p:cNvSpPr/>
          <p:nvPr/>
        </p:nvSpPr>
        <p:spPr>
          <a:xfrm>
            <a:off x="3060194" y="1400496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95"/>
          <p:cNvSpPr/>
          <p:nvPr/>
        </p:nvSpPr>
        <p:spPr>
          <a:xfrm>
            <a:off x="3060194" y="2326893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95"/>
          <p:cNvSpPr/>
          <p:nvPr/>
        </p:nvSpPr>
        <p:spPr>
          <a:xfrm>
            <a:off x="3060194" y="3253290"/>
            <a:ext cx="5556600" cy="781500"/>
          </a:xfrm>
          <a:prstGeom prst="roundRect">
            <a:avLst>
              <a:gd fmla="val 7525" name="adj"/>
            </a:avLst>
          </a:prstGeom>
          <a:solidFill>
            <a:srgbClr val="FBBF37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Supporting</a:t>
            </a:r>
            <a:endParaRPr b="1"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Google Shape;1398;p95"/>
          <p:cNvSpPr txBox="1"/>
          <p:nvPr/>
        </p:nvSpPr>
        <p:spPr>
          <a:xfrm>
            <a:off x="3138186" y="1680674"/>
            <a:ext cx="51477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Facebook and Google Ads 2. Google Analytics 3. Business process and market behavior 4. Content marketing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95"/>
          <p:cNvSpPr txBox="1"/>
          <p:nvPr/>
        </p:nvSpPr>
        <p:spPr>
          <a:xfrm>
            <a:off x="3138185" y="2592221"/>
            <a:ext cx="5147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Presentation skills 2. Critical Thinking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0" name="Google Shape;1400;p95"/>
          <p:cNvSpPr txBox="1"/>
          <p:nvPr/>
        </p:nvSpPr>
        <p:spPr>
          <a:xfrm>
            <a:off x="3138185" y="3499441"/>
            <a:ext cx="5147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Intern experience in related roles</a:t>
            </a:r>
            <a:b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2-3 valuable portfolio related to social media management and ads optimization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1" name="Google Shape;1401;p95"/>
          <p:cNvGrpSpPr/>
          <p:nvPr/>
        </p:nvGrpSpPr>
        <p:grpSpPr>
          <a:xfrm>
            <a:off x="8521302" y="224166"/>
            <a:ext cx="484753" cy="484753"/>
            <a:chOff x="4716170" y="2461316"/>
            <a:chExt cx="1176300" cy="1176300"/>
          </a:xfrm>
        </p:grpSpPr>
        <p:sp>
          <p:nvSpPr>
            <p:cNvPr id="1402" name="Google Shape;1402;p95"/>
            <p:cNvSpPr/>
            <p:nvPr/>
          </p:nvSpPr>
          <p:spPr>
            <a:xfrm>
              <a:off x="4716170" y="2461316"/>
              <a:ext cx="1176300" cy="1176300"/>
            </a:xfrm>
            <a:prstGeom prst="roundRect">
              <a:avLst>
                <a:gd fmla="val 16667" name="adj"/>
              </a:avLst>
            </a:prstGeom>
            <a:solidFill>
              <a:srgbClr val="FBBF37"/>
            </a:solidFill>
            <a:ln cap="flat" cmpd="sng" w="381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riefcase outline" id="1403" name="Google Shape;1403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88800" y="2633946"/>
              <a:ext cx="831169" cy="8311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4" name="Google Shape;1404;p95"/>
          <p:cNvSpPr txBox="1"/>
          <p:nvPr/>
        </p:nvSpPr>
        <p:spPr>
          <a:xfrm>
            <a:off x="6420255" y="203835"/>
            <a:ext cx="20298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 want to get a new job as a Digital Marketer</a:t>
            </a:r>
            <a:b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(shifting career)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6"/>
          <p:cNvSpPr txBox="1"/>
          <p:nvPr>
            <p:ph idx="1" type="body"/>
          </p:nvPr>
        </p:nvSpPr>
        <p:spPr>
          <a:xfrm>
            <a:off x="350044" y="1407338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0" name="Google Shape;1410;p96"/>
          <p:cNvSpPr txBox="1"/>
          <p:nvPr>
            <p:ph idx="2" type="body"/>
          </p:nvPr>
        </p:nvSpPr>
        <p:spPr>
          <a:xfrm>
            <a:off x="351466" y="2447117"/>
            <a:ext cx="8444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1" name="Google Shape;1411;p96"/>
          <p:cNvSpPr txBox="1"/>
          <p:nvPr>
            <p:ph idx="3" type="body"/>
          </p:nvPr>
        </p:nvSpPr>
        <p:spPr>
          <a:xfrm>
            <a:off x="1355723" y="3461130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2" name="Google Shape;1412;p96"/>
          <p:cNvSpPr txBox="1"/>
          <p:nvPr>
            <p:ph idx="4" type="body"/>
          </p:nvPr>
        </p:nvSpPr>
        <p:spPr>
          <a:xfrm>
            <a:off x="1355723" y="3809471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3" name="Google Shape;1413;p96"/>
          <p:cNvSpPr txBox="1"/>
          <p:nvPr>
            <p:ph idx="5" type="body"/>
          </p:nvPr>
        </p:nvSpPr>
        <p:spPr>
          <a:xfrm>
            <a:off x="1355723" y="4157813"/>
            <a:ext cx="743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414" name="Google Shape;141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"/>
            <a:ext cx="9144003" cy="513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" y="0"/>
            <a:ext cx="9120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52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7174" y="-20985"/>
            <a:ext cx="872007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/>
          <p:nvPr/>
        </p:nvSpPr>
        <p:spPr>
          <a:xfrm>
            <a:off x="127681" y="4822340"/>
            <a:ext cx="126433" cy="127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52"/>
          <p:cNvSpPr/>
          <p:nvPr/>
        </p:nvSpPr>
        <p:spPr>
          <a:xfrm>
            <a:off x="127681" y="4600575"/>
            <a:ext cx="126433" cy="127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52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688" name="Google Shape;68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2"/>
          <p:cNvSpPr txBox="1"/>
          <p:nvPr/>
        </p:nvSpPr>
        <p:spPr>
          <a:xfrm>
            <a:off x="6404984" y="3639517"/>
            <a:ext cx="457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81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0" name="Google Shape;69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8004" y="689821"/>
            <a:ext cx="7107900" cy="3761700"/>
          </a:xfrm>
          <a:prstGeom prst="roundRect">
            <a:avLst>
              <a:gd fmla="val 2567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97"/>
          <p:cNvSpPr/>
          <p:nvPr/>
        </p:nvSpPr>
        <p:spPr>
          <a:xfrm>
            <a:off x="4807750" y="2394000"/>
            <a:ext cx="38544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97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22" name="Google Shape;142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7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97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5" name="Google Shape;1425;p97"/>
          <p:cNvSpPr/>
          <p:nvPr/>
        </p:nvSpPr>
        <p:spPr>
          <a:xfrm>
            <a:off x="1084500" y="25460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97"/>
          <p:cNvSpPr txBox="1"/>
          <p:nvPr/>
        </p:nvSpPr>
        <p:spPr>
          <a:xfrm>
            <a:off x="1466850" y="2342950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Data Science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97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97"/>
          <p:cNvSpPr txBox="1"/>
          <p:nvPr/>
        </p:nvSpPr>
        <p:spPr>
          <a:xfrm>
            <a:off x="1466850" y="3095700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p97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97"/>
          <p:cNvSpPr txBox="1"/>
          <p:nvPr/>
        </p:nvSpPr>
        <p:spPr>
          <a:xfrm>
            <a:off x="1466850" y="3702225"/>
            <a:ext cx="329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Shifting Career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1" name="Google Shape;1431;p97"/>
          <p:cNvSpPr/>
          <p:nvPr/>
        </p:nvSpPr>
        <p:spPr>
          <a:xfrm>
            <a:off x="5234700" y="1952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97"/>
          <p:cNvSpPr txBox="1"/>
          <p:nvPr/>
        </p:nvSpPr>
        <p:spPr>
          <a:xfrm>
            <a:off x="560620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p97"/>
          <p:cNvSpPr/>
          <p:nvPr/>
        </p:nvSpPr>
        <p:spPr>
          <a:xfrm>
            <a:off x="5229275" y="25434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97"/>
          <p:cNvSpPr txBox="1"/>
          <p:nvPr/>
        </p:nvSpPr>
        <p:spPr>
          <a:xfrm>
            <a:off x="5606175" y="2453550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5" name="Google Shape;1435;p97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97"/>
          <p:cNvSpPr/>
          <p:nvPr/>
        </p:nvSpPr>
        <p:spPr>
          <a:xfrm>
            <a:off x="52292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97"/>
          <p:cNvSpPr txBox="1"/>
          <p:nvPr/>
        </p:nvSpPr>
        <p:spPr>
          <a:xfrm>
            <a:off x="5606200" y="3009825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97"/>
          <p:cNvSpPr/>
          <p:nvPr/>
        </p:nvSpPr>
        <p:spPr>
          <a:xfrm>
            <a:off x="52347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439" name="Google Shape;1439;p97"/>
          <p:cNvSpPr txBox="1"/>
          <p:nvPr/>
        </p:nvSpPr>
        <p:spPr>
          <a:xfrm>
            <a:off x="56061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6927" y="2548173"/>
            <a:ext cx="209700" cy="2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00" y="2481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139387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862013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75" y="1888050"/>
            <a:ext cx="338699" cy="3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98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98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453" name="Google Shape;1453;p98"/>
          <p:cNvSpPr txBox="1"/>
          <p:nvPr/>
        </p:nvSpPr>
        <p:spPr>
          <a:xfrm>
            <a:off x="1213919" y="1487325"/>
            <a:ext cx="71049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You’re halfway there!</a:t>
            </a:r>
            <a:endParaRPr b="1"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You already know the market needs. </a:t>
            </a:r>
            <a:endParaRPr b="1"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But to achieve your goal, what do you really </a:t>
            </a:r>
            <a:r>
              <a:rPr b="1" lang="en" sz="27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need to prepare? </a:t>
            </a:r>
            <a:endParaRPr b="1" sz="27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99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131" y="44419"/>
            <a:ext cx="9104119" cy="50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99"/>
          <p:cNvSpPr/>
          <p:nvPr/>
        </p:nvSpPr>
        <p:spPr>
          <a:xfrm>
            <a:off x="3131" y="4313"/>
            <a:ext cx="9140597" cy="1765999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461" name="Google Shape;146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608" y="221643"/>
            <a:ext cx="907032" cy="3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99"/>
          <p:cNvSpPr txBox="1"/>
          <p:nvPr/>
        </p:nvSpPr>
        <p:spPr>
          <a:xfrm>
            <a:off x="1760381" y="813215"/>
            <a:ext cx="5589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Career Stages at Work </a:t>
            </a:r>
            <a:endParaRPr b="1"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our career stage may affect the transition and change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3" name="Google Shape;1463;p99"/>
          <p:cNvSpPr/>
          <p:nvPr/>
        </p:nvSpPr>
        <p:spPr>
          <a:xfrm>
            <a:off x="98492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Exploration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School-to-work stage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→ self-examination and education fulfillment</a:t>
            </a:r>
            <a:endParaRPr sz="1100"/>
          </a:p>
        </p:txBody>
      </p:sp>
      <p:sp>
        <p:nvSpPr>
          <p:cNvPr id="1464" name="Google Shape;1464;p99"/>
          <p:cNvSpPr/>
          <p:nvPr/>
        </p:nvSpPr>
        <p:spPr>
          <a:xfrm>
            <a:off x="284291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Establishment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Employed &amp; finding a niche and specialization</a:t>
            </a:r>
            <a:endParaRPr sz="1100"/>
          </a:p>
        </p:txBody>
      </p:sp>
      <p:sp>
        <p:nvSpPr>
          <p:cNvPr id="1465" name="Google Shape;1465;p99"/>
          <p:cNvSpPr/>
          <p:nvPr/>
        </p:nvSpPr>
        <p:spPr>
          <a:xfrm>
            <a:off x="4700880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Maintenance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&amp; updating skills in specific field </a:t>
            </a:r>
            <a:endParaRPr sz="1100"/>
          </a:p>
        </p:txBody>
      </p:sp>
      <p:sp>
        <p:nvSpPr>
          <p:cNvPr id="1466" name="Google Shape;1466;p99"/>
          <p:cNvSpPr/>
          <p:nvPr/>
        </p:nvSpPr>
        <p:spPr>
          <a:xfrm>
            <a:off x="6558876" y="2401111"/>
            <a:ext cx="1729200" cy="2115600"/>
          </a:xfrm>
          <a:prstGeom prst="roundRect">
            <a:avLst>
              <a:gd fmla="val 4009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Disengagement Stage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Retirement</a:t>
            </a:r>
            <a:endParaRPr sz="1100"/>
          </a:p>
        </p:txBody>
      </p:sp>
      <p:sp>
        <p:nvSpPr>
          <p:cNvPr id="1467" name="Google Shape;1467;p99"/>
          <p:cNvSpPr/>
          <p:nvPr/>
        </p:nvSpPr>
        <p:spPr>
          <a:xfrm>
            <a:off x="1072700" y="1798600"/>
            <a:ext cx="7011900" cy="5052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0"/>
                </a:srgbClr>
              </a:gs>
              <a:gs pos="78000">
                <a:srgbClr val="0897A1"/>
              </a:gs>
              <a:gs pos="100000">
                <a:srgbClr val="0897A1"/>
              </a:gs>
            </a:gsLst>
            <a:lin ang="598168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Linear throughout life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Google Shape;1472;p100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00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475" name="Google Shape;1475;p100"/>
          <p:cNvPicPr preferRelativeResize="0"/>
          <p:nvPr/>
        </p:nvPicPr>
        <p:blipFill rotWithShape="1">
          <a:blip r:embed="rId5">
            <a:alphaModFix/>
          </a:blip>
          <a:srcRect b="16663" l="0" r="0" t="20264"/>
          <a:stretch/>
        </p:blipFill>
        <p:spPr>
          <a:xfrm>
            <a:off x="1472713" y="909926"/>
            <a:ext cx="6587299" cy="256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00"/>
          <p:cNvSpPr txBox="1"/>
          <p:nvPr/>
        </p:nvSpPr>
        <p:spPr>
          <a:xfrm>
            <a:off x="1472713" y="3854325"/>
            <a:ext cx="710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What do you really </a:t>
            </a:r>
            <a:r>
              <a:rPr b="1" lang="en" sz="27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need to prepare?</a:t>
            </a:r>
            <a:endParaRPr b="1" sz="2700">
              <a:solidFill>
                <a:srgbClr val="FFC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7" name="Google Shape;1477;p100"/>
          <p:cNvSpPr/>
          <p:nvPr/>
        </p:nvSpPr>
        <p:spPr>
          <a:xfrm>
            <a:off x="2182800" y="2701725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00"/>
          <p:cNvSpPr/>
          <p:nvPr/>
        </p:nvSpPr>
        <p:spPr>
          <a:xfrm>
            <a:off x="2572925" y="2701725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00"/>
          <p:cNvSpPr/>
          <p:nvPr/>
        </p:nvSpPr>
        <p:spPr>
          <a:xfrm>
            <a:off x="2963050" y="2701725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00"/>
          <p:cNvSpPr/>
          <p:nvPr/>
        </p:nvSpPr>
        <p:spPr>
          <a:xfrm>
            <a:off x="3353175" y="2701725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71250" y="2571750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974950" y="2383175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4300250" y="2204175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/>
          <p:nvPr/>
        </p:nvSpPr>
        <p:spPr>
          <a:xfrm>
            <a:off x="4660525" y="1988550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00"/>
          <p:cNvSpPr/>
          <p:nvPr/>
        </p:nvSpPr>
        <p:spPr>
          <a:xfrm>
            <a:off x="5030050" y="1779700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00"/>
          <p:cNvSpPr/>
          <p:nvPr/>
        </p:nvSpPr>
        <p:spPr>
          <a:xfrm>
            <a:off x="5341725" y="1779700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00"/>
          <p:cNvSpPr/>
          <p:nvPr/>
        </p:nvSpPr>
        <p:spPr>
          <a:xfrm>
            <a:off x="5550350" y="1988550"/>
            <a:ext cx="144000" cy="1296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101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101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1495" name="Google Shape;1495;p101"/>
          <p:cNvSpPr txBox="1"/>
          <p:nvPr/>
        </p:nvSpPr>
        <p:spPr>
          <a:xfrm>
            <a:off x="888012" y="1624733"/>
            <a:ext cx="7368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Company can’t really know your hard skills and soft skills directly. </a:t>
            </a:r>
            <a:endParaRPr b="1" sz="30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You need to show it!</a:t>
            </a:r>
            <a:endParaRPr b="1" sz="3000">
              <a:solidFill>
                <a:srgbClr val="FBB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1" name="Google Shape;1501;p102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7061" y="-49085"/>
            <a:ext cx="8720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02"/>
          <p:cNvSpPr/>
          <p:nvPr/>
        </p:nvSpPr>
        <p:spPr>
          <a:xfrm>
            <a:off x="127680" y="4822340"/>
            <a:ext cx="142237" cy="142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02"/>
          <p:cNvSpPr/>
          <p:nvPr/>
        </p:nvSpPr>
        <p:spPr>
          <a:xfrm>
            <a:off x="127680" y="4600575"/>
            <a:ext cx="142237" cy="142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02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505" name="Google Shape;150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02"/>
          <p:cNvSpPr txBox="1"/>
          <p:nvPr/>
        </p:nvSpPr>
        <p:spPr>
          <a:xfrm>
            <a:off x="2113048" y="898251"/>
            <a:ext cx="52683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2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Increase our </a:t>
            </a:r>
            <a:endParaRPr b="1" sz="2700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2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49E"/>
                </a:solidFill>
                <a:latin typeface="Montserrat"/>
                <a:ea typeface="Montserrat"/>
                <a:cs typeface="Montserrat"/>
                <a:sym typeface="Montserrat"/>
              </a:rPr>
              <a:t>Career</a:t>
            </a:r>
            <a:r>
              <a:rPr b="1" lang="en" sz="27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700">
                <a:solidFill>
                  <a:srgbClr val="01949E"/>
                </a:solidFill>
                <a:latin typeface="Montserrat"/>
                <a:ea typeface="Montserrat"/>
                <a:cs typeface="Montserrat"/>
                <a:sym typeface="Montserrat"/>
              </a:rPr>
              <a:t>Maturity </a:t>
            </a:r>
            <a:endParaRPr sz="100"/>
          </a:p>
        </p:txBody>
      </p:sp>
      <p:sp>
        <p:nvSpPr>
          <p:cNvPr id="1507" name="Google Shape;1507;p102"/>
          <p:cNvSpPr txBox="1"/>
          <p:nvPr/>
        </p:nvSpPr>
        <p:spPr>
          <a:xfrm>
            <a:off x="1842001" y="1723575"/>
            <a:ext cx="58104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 is person’s degree of adaptability in career decision making and readiness to make occupational choices.</a:t>
            </a:r>
            <a:endParaRPr sz="11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8" name="Google Shape;1508;p102"/>
          <p:cNvSpPr/>
          <p:nvPr/>
        </p:nvSpPr>
        <p:spPr>
          <a:xfrm>
            <a:off x="876300" y="2448625"/>
            <a:ext cx="1626928" cy="1425508"/>
          </a:xfrm>
          <a:custGeom>
            <a:rect b="b" l="l" r="r" t="t"/>
            <a:pathLst>
              <a:path extrusionOk="0" h="1619895" w="3128708">
                <a:moveTo>
                  <a:pt x="3004247" y="1619895"/>
                </a:moveTo>
                <a:lnTo>
                  <a:pt x="124460" y="1619895"/>
                </a:lnTo>
                <a:cubicBezTo>
                  <a:pt x="55880" y="1619895"/>
                  <a:pt x="0" y="1564015"/>
                  <a:pt x="0" y="14954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4248" y="0"/>
                </a:lnTo>
                <a:cubicBezTo>
                  <a:pt x="3072828" y="0"/>
                  <a:pt x="3128708" y="55880"/>
                  <a:pt x="3128708" y="124460"/>
                </a:cubicBezTo>
                <a:lnTo>
                  <a:pt x="3128708" y="1495435"/>
                </a:lnTo>
                <a:cubicBezTo>
                  <a:pt x="3128708" y="1564015"/>
                  <a:pt x="3072828" y="1619895"/>
                  <a:pt x="3004248" y="1619895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2"/>
          <p:cNvSpPr/>
          <p:nvPr/>
        </p:nvSpPr>
        <p:spPr>
          <a:xfrm>
            <a:off x="2879425" y="2448625"/>
            <a:ext cx="1626928" cy="1425508"/>
          </a:xfrm>
          <a:custGeom>
            <a:rect b="b" l="l" r="r" t="t"/>
            <a:pathLst>
              <a:path extrusionOk="0" h="1619895" w="3128708">
                <a:moveTo>
                  <a:pt x="3004247" y="1619895"/>
                </a:moveTo>
                <a:lnTo>
                  <a:pt x="124460" y="1619895"/>
                </a:lnTo>
                <a:cubicBezTo>
                  <a:pt x="55880" y="1619895"/>
                  <a:pt x="0" y="1564015"/>
                  <a:pt x="0" y="14954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4248" y="0"/>
                </a:lnTo>
                <a:cubicBezTo>
                  <a:pt x="3072828" y="0"/>
                  <a:pt x="3128708" y="55880"/>
                  <a:pt x="3128708" y="124460"/>
                </a:cubicBezTo>
                <a:lnTo>
                  <a:pt x="3128708" y="1495435"/>
                </a:lnTo>
                <a:cubicBezTo>
                  <a:pt x="3128708" y="1564015"/>
                  <a:pt x="3072828" y="1619895"/>
                  <a:pt x="3004248" y="1619895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102"/>
          <p:cNvGrpSpPr/>
          <p:nvPr/>
        </p:nvGrpSpPr>
        <p:grpSpPr>
          <a:xfrm>
            <a:off x="571500" y="2448613"/>
            <a:ext cx="685800" cy="534722"/>
            <a:chOff x="1905000" y="4135226"/>
            <a:chExt cx="1371600" cy="1069444"/>
          </a:xfrm>
        </p:grpSpPr>
        <p:sp>
          <p:nvSpPr>
            <p:cNvPr id="1511" name="Google Shape;1511;p102"/>
            <p:cNvSpPr/>
            <p:nvPr/>
          </p:nvSpPr>
          <p:spPr>
            <a:xfrm>
              <a:off x="1905000" y="4135226"/>
              <a:ext cx="914400" cy="914400"/>
            </a:xfrm>
            <a:prstGeom prst="ellipse">
              <a:avLst/>
            </a:prstGeom>
            <a:solidFill>
              <a:srgbClr val="FDC03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02"/>
            <p:cNvSpPr txBox="1"/>
            <p:nvPr/>
          </p:nvSpPr>
          <p:spPr>
            <a:xfrm>
              <a:off x="2362200" y="4687470"/>
              <a:ext cx="91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700"/>
            </a:p>
          </p:txBody>
        </p:sp>
      </p:grpSp>
      <p:grpSp>
        <p:nvGrpSpPr>
          <p:cNvPr id="1513" name="Google Shape;1513;p102"/>
          <p:cNvGrpSpPr/>
          <p:nvPr/>
        </p:nvGrpSpPr>
        <p:grpSpPr>
          <a:xfrm>
            <a:off x="2685010" y="2448613"/>
            <a:ext cx="628590" cy="534722"/>
            <a:chOff x="1905000" y="4135226"/>
            <a:chExt cx="1257180" cy="1069444"/>
          </a:xfrm>
        </p:grpSpPr>
        <p:sp>
          <p:nvSpPr>
            <p:cNvPr id="1514" name="Google Shape;1514;p102"/>
            <p:cNvSpPr/>
            <p:nvPr/>
          </p:nvSpPr>
          <p:spPr>
            <a:xfrm>
              <a:off x="1905000" y="4135226"/>
              <a:ext cx="914400" cy="914400"/>
            </a:xfrm>
            <a:prstGeom prst="ellipse">
              <a:avLst/>
            </a:prstGeom>
            <a:solidFill>
              <a:srgbClr val="019FAB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102"/>
            <p:cNvSpPr txBox="1"/>
            <p:nvPr/>
          </p:nvSpPr>
          <p:spPr>
            <a:xfrm>
              <a:off x="2247780" y="4687470"/>
              <a:ext cx="91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81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700"/>
            </a:p>
          </p:txBody>
        </p:sp>
      </p:grpSp>
      <p:sp>
        <p:nvSpPr>
          <p:cNvPr id="1516" name="Google Shape;1516;p102"/>
          <p:cNvSpPr txBox="1"/>
          <p:nvPr/>
        </p:nvSpPr>
        <p:spPr>
          <a:xfrm>
            <a:off x="1158925" y="2565075"/>
            <a:ext cx="1376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Concern</a:t>
            </a:r>
            <a:endParaRPr b="1" sz="11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Gather first all your </a:t>
            </a:r>
            <a:r>
              <a:rPr b="1"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concern and uncertainty</a:t>
            </a: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Formulate </a:t>
            </a:r>
            <a:r>
              <a:rPr b="1"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solution </a:t>
            </a: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in the process of making career decisions. </a:t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7" name="Google Shape;1517;p102"/>
          <p:cNvSpPr/>
          <p:nvPr/>
        </p:nvSpPr>
        <p:spPr>
          <a:xfrm>
            <a:off x="5055325" y="2470575"/>
            <a:ext cx="1626928" cy="1389060"/>
          </a:xfrm>
          <a:custGeom>
            <a:rect b="b" l="l" r="r" t="t"/>
            <a:pathLst>
              <a:path extrusionOk="0" h="1619895" w="3128708">
                <a:moveTo>
                  <a:pt x="3004247" y="1619895"/>
                </a:moveTo>
                <a:lnTo>
                  <a:pt x="124460" y="1619895"/>
                </a:lnTo>
                <a:cubicBezTo>
                  <a:pt x="55880" y="1619895"/>
                  <a:pt x="0" y="1564015"/>
                  <a:pt x="0" y="14954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4248" y="0"/>
                </a:lnTo>
                <a:cubicBezTo>
                  <a:pt x="3072828" y="0"/>
                  <a:pt x="3128708" y="55880"/>
                  <a:pt x="3128708" y="124460"/>
                </a:cubicBezTo>
                <a:lnTo>
                  <a:pt x="3128708" y="1495435"/>
                </a:lnTo>
                <a:cubicBezTo>
                  <a:pt x="3128708" y="1564015"/>
                  <a:pt x="3072828" y="1619895"/>
                  <a:pt x="3004248" y="1619895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102"/>
          <p:cNvGrpSpPr/>
          <p:nvPr/>
        </p:nvGrpSpPr>
        <p:grpSpPr>
          <a:xfrm>
            <a:off x="4672345" y="2481968"/>
            <a:ext cx="653629" cy="534722"/>
            <a:chOff x="1905000" y="4135226"/>
            <a:chExt cx="1307259" cy="1069444"/>
          </a:xfrm>
        </p:grpSpPr>
        <p:sp>
          <p:nvSpPr>
            <p:cNvPr id="1519" name="Google Shape;1519;p102"/>
            <p:cNvSpPr/>
            <p:nvPr/>
          </p:nvSpPr>
          <p:spPr>
            <a:xfrm>
              <a:off x="1905000" y="4135226"/>
              <a:ext cx="914400" cy="914400"/>
            </a:xfrm>
            <a:prstGeom prst="ellipse">
              <a:avLst/>
            </a:prstGeom>
            <a:solidFill>
              <a:srgbClr val="FBBF37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102"/>
            <p:cNvSpPr txBox="1"/>
            <p:nvPr/>
          </p:nvSpPr>
          <p:spPr>
            <a:xfrm>
              <a:off x="2297859" y="4687470"/>
              <a:ext cx="91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5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8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700"/>
            </a:p>
          </p:txBody>
        </p:sp>
      </p:grpSp>
      <p:sp>
        <p:nvSpPr>
          <p:cNvPr id="1521" name="Google Shape;1521;p102"/>
          <p:cNvSpPr txBox="1"/>
          <p:nvPr/>
        </p:nvSpPr>
        <p:spPr>
          <a:xfrm>
            <a:off x="5318975" y="2571750"/>
            <a:ext cx="12966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Confidence</a:t>
            </a:r>
            <a:r>
              <a:rPr lang="en" sz="1000" u="sng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Must have belief in your ability to make sensible career decisions and realistic profession choices. </a:t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2" name="Google Shape;1522;p102"/>
          <p:cNvSpPr/>
          <p:nvPr/>
        </p:nvSpPr>
        <p:spPr>
          <a:xfrm>
            <a:off x="7134650" y="2470575"/>
            <a:ext cx="1626928" cy="1389060"/>
          </a:xfrm>
          <a:custGeom>
            <a:rect b="b" l="l" r="r" t="t"/>
            <a:pathLst>
              <a:path extrusionOk="0" h="1619895" w="3128708">
                <a:moveTo>
                  <a:pt x="3004247" y="1619895"/>
                </a:moveTo>
                <a:lnTo>
                  <a:pt x="124460" y="1619895"/>
                </a:lnTo>
                <a:cubicBezTo>
                  <a:pt x="55880" y="1619895"/>
                  <a:pt x="0" y="1564015"/>
                  <a:pt x="0" y="1495435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04248" y="0"/>
                </a:lnTo>
                <a:cubicBezTo>
                  <a:pt x="3072828" y="0"/>
                  <a:pt x="3128708" y="55880"/>
                  <a:pt x="3128708" y="124460"/>
                </a:cubicBezTo>
                <a:lnTo>
                  <a:pt x="3128708" y="1495435"/>
                </a:lnTo>
                <a:cubicBezTo>
                  <a:pt x="3128708" y="1564015"/>
                  <a:pt x="3072828" y="1619895"/>
                  <a:pt x="3004248" y="1619895"/>
                </a:cubicBezTo>
                <a:close/>
              </a:path>
            </a:pathLst>
          </a:custGeom>
          <a:solidFill>
            <a:srgbClr val="ECECEC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3" name="Google Shape;1523;p102"/>
          <p:cNvGrpSpPr/>
          <p:nvPr/>
        </p:nvGrpSpPr>
        <p:grpSpPr>
          <a:xfrm>
            <a:off x="6862054" y="2481968"/>
            <a:ext cx="573417" cy="534722"/>
            <a:chOff x="1905000" y="4135226"/>
            <a:chExt cx="1146833" cy="1069444"/>
          </a:xfrm>
        </p:grpSpPr>
        <p:sp>
          <p:nvSpPr>
            <p:cNvPr id="1524" name="Google Shape;1524;p102"/>
            <p:cNvSpPr/>
            <p:nvPr/>
          </p:nvSpPr>
          <p:spPr>
            <a:xfrm>
              <a:off x="1905000" y="4135226"/>
              <a:ext cx="914400" cy="914400"/>
            </a:xfrm>
            <a:prstGeom prst="ellipse">
              <a:avLst/>
            </a:prstGeom>
            <a:solidFill>
              <a:srgbClr val="0897A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02"/>
            <p:cNvSpPr txBox="1"/>
            <p:nvPr/>
          </p:nvSpPr>
          <p:spPr>
            <a:xfrm>
              <a:off x="2137433" y="4687470"/>
              <a:ext cx="9144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381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4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700"/>
            </a:p>
          </p:txBody>
        </p:sp>
      </p:grpSp>
      <p:sp>
        <p:nvSpPr>
          <p:cNvPr id="1526" name="Google Shape;1526;p102"/>
          <p:cNvSpPr txBox="1"/>
          <p:nvPr/>
        </p:nvSpPr>
        <p:spPr>
          <a:xfrm>
            <a:off x="7428200" y="2565225"/>
            <a:ext cx="12966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Consultation </a:t>
            </a:r>
            <a:endParaRPr b="1" sz="10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Assistance in career decision making by requesting information or advice from others.</a:t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7" name="Google Shape;1527;p102"/>
          <p:cNvSpPr txBox="1"/>
          <p:nvPr/>
        </p:nvSpPr>
        <p:spPr>
          <a:xfrm>
            <a:off x="3260450" y="2571750"/>
            <a:ext cx="1195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Curiosity</a:t>
            </a:r>
            <a:r>
              <a:rPr lang="en" sz="1000" u="sng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 u="sng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Exploring work world  </a:t>
            </a:r>
            <a:endParaRPr sz="900">
              <a:solidFill>
                <a:srgbClr val="19191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Seeking information about jobs requirements.</a:t>
            </a:r>
            <a:endParaRPr sz="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0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03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535" name="Google Shape;1535;p103"/>
          <p:cNvSpPr txBox="1"/>
          <p:nvPr/>
        </p:nvSpPr>
        <p:spPr>
          <a:xfrm>
            <a:off x="1213919" y="1487325"/>
            <a:ext cx="71049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By now, you understand that the career shifting requires a lot of hard work. That’s why we need to understand about: </a:t>
            </a:r>
            <a:r>
              <a:rPr b="1" lang="en" sz="2700">
                <a:solidFill>
                  <a:srgbClr val="FDC039"/>
                </a:solidFill>
                <a:latin typeface="Montserrat"/>
                <a:ea typeface="Montserrat"/>
                <a:cs typeface="Montserrat"/>
                <a:sym typeface="Montserrat"/>
              </a:rPr>
              <a:t>Career Readiness  </a:t>
            </a:r>
            <a:endParaRPr sz="2700">
              <a:solidFill>
                <a:srgbClr val="FDC0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04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41" name="Google Shape;154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04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04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4" name="Google Shape;1544;p104"/>
          <p:cNvSpPr/>
          <p:nvPr/>
        </p:nvSpPr>
        <p:spPr>
          <a:xfrm>
            <a:off x="1084500" y="25460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04"/>
          <p:cNvSpPr txBox="1"/>
          <p:nvPr/>
        </p:nvSpPr>
        <p:spPr>
          <a:xfrm>
            <a:off x="1466850" y="2342950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04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04"/>
          <p:cNvSpPr txBox="1"/>
          <p:nvPr/>
        </p:nvSpPr>
        <p:spPr>
          <a:xfrm>
            <a:off x="1466850" y="3095700"/>
            <a:ext cx="34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04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04"/>
          <p:cNvSpPr txBox="1"/>
          <p:nvPr/>
        </p:nvSpPr>
        <p:spPr>
          <a:xfrm>
            <a:off x="1466850" y="3702225"/>
            <a:ext cx="3189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Shifting Career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0" name="Google Shape;1550;p104"/>
          <p:cNvSpPr/>
          <p:nvPr/>
        </p:nvSpPr>
        <p:spPr>
          <a:xfrm>
            <a:off x="5234700" y="1952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04"/>
          <p:cNvSpPr txBox="1"/>
          <p:nvPr/>
        </p:nvSpPr>
        <p:spPr>
          <a:xfrm>
            <a:off x="560620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2" name="Google Shape;1552;p104"/>
          <p:cNvSpPr/>
          <p:nvPr/>
        </p:nvSpPr>
        <p:spPr>
          <a:xfrm>
            <a:off x="5229275" y="25434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104"/>
          <p:cNvSpPr txBox="1"/>
          <p:nvPr/>
        </p:nvSpPr>
        <p:spPr>
          <a:xfrm>
            <a:off x="5606175" y="2434200"/>
            <a:ext cx="26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Maturity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4" name="Google Shape;1554;p104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5" name="Google Shape;1555;p104"/>
          <p:cNvSpPr/>
          <p:nvPr/>
        </p:nvSpPr>
        <p:spPr>
          <a:xfrm>
            <a:off x="52292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04"/>
          <p:cNvSpPr txBox="1"/>
          <p:nvPr/>
        </p:nvSpPr>
        <p:spPr>
          <a:xfrm>
            <a:off x="5606200" y="3009825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7" name="Google Shape;1557;p104"/>
          <p:cNvSpPr/>
          <p:nvPr/>
        </p:nvSpPr>
        <p:spPr>
          <a:xfrm>
            <a:off x="52347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558" name="Google Shape;1558;p104"/>
          <p:cNvSpPr txBox="1"/>
          <p:nvPr/>
        </p:nvSpPr>
        <p:spPr>
          <a:xfrm>
            <a:off x="56061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9" name="Google Shape;155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04"/>
          <p:cNvSpPr/>
          <p:nvPr/>
        </p:nvSpPr>
        <p:spPr>
          <a:xfrm>
            <a:off x="4807750" y="3041850"/>
            <a:ext cx="38544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1" name="Google Shape;1561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6927" y="3196023"/>
            <a:ext cx="209700" cy="2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00" y="2481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139387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862013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75" y="188805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200" y="2464950"/>
            <a:ext cx="338699" cy="3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10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408261" y="7940"/>
            <a:ext cx="8720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05"/>
          <p:cNvSpPr/>
          <p:nvPr/>
        </p:nvSpPr>
        <p:spPr>
          <a:xfrm>
            <a:off x="127680" y="4822340"/>
            <a:ext cx="142237" cy="142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05"/>
          <p:cNvSpPr/>
          <p:nvPr/>
        </p:nvSpPr>
        <p:spPr>
          <a:xfrm>
            <a:off x="127680" y="4600575"/>
            <a:ext cx="142237" cy="142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05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49E"/>
          </a:solidFill>
          <a:ln>
            <a:noFill/>
          </a:ln>
        </p:spPr>
      </p:sp>
      <p:pic>
        <p:nvPicPr>
          <p:cNvPr id="1575" name="Google Shape;1575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6137" y="1710379"/>
            <a:ext cx="1388269" cy="138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13" y="1733167"/>
            <a:ext cx="1388268" cy="138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7399" y="1405579"/>
            <a:ext cx="486251" cy="48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682222" y="1699663"/>
            <a:ext cx="1337038" cy="1388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0" name="Google Shape;1580;p105"/>
          <p:cNvGrpSpPr/>
          <p:nvPr/>
        </p:nvGrpSpPr>
        <p:grpSpPr>
          <a:xfrm>
            <a:off x="1129475" y="3400175"/>
            <a:ext cx="2061600" cy="1327450"/>
            <a:chOff x="698275" y="7456291"/>
            <a:chExt cx="4123200" cy="2654900"/>
          </a:xfrm>
        </p:grpSpPr>
        <p:sp>
          <p:nvSpPr>
            <p:cNvPr id="1581" name="Google Shape;1581;p105"/>
            <p:cNvSpPr txBox="1"/>
            <p:nvPr/>
          </p:nvSpPr>
          <p:spPr>
            <a:xfrm>
              <a:off x="1382825" y="7456291"/>
              <a:ext cx="277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61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1949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Pre-shifting</a:t>
              </a:r>
              <a:endParaRPr sz="700"/>
            </a:p>
          </p:txBody>
        </p:sp>
        <p:sp>
          <p:nvSpPr>
            <p:cNvPr id="1582" name="Google Shape;1582;p105"/>
            <p:cNvSpPr txBox="1"/>
            <p:nvPr/>
          </p:nvSpPr>
          <p:spPr>
            <a:xfrm>
              <a:off x="698275" y="8023191"/>
              <a:ext cx="4123200" cy="20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Preparations stage! 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this stage you will do a lot of research about market needs, you also upskilling your resource, </a:t>
              </a: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understanding yourself deeper (personality, strength &amp; weakness, self-concept, etc)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 u="sng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583" name="Google Shape;1583;p105"/>
          <p:cNvSpPr txBox="1"/>
          <p:nvPr/>
        </p:nvSpPr>
        <p:spPr>
          <a:xfrm>
            <a:off x="2124508" y="1521763"/>
            <a:ext cx="18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700"/>
          </a:p>
        </p:txBody>
      </p:sp>
      <p:pic>
        <p:nvPicPr>
          <p:cNvPr id="1584" name="Google Shape;1584;p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7984" y="2127574"/>
            <a:ext cx="440646" cy="5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05"/>
          <p:cNvSpPr txBox="1"/>
          <p:nvPr/>
        </p:nvSpPr>
        <p:spPr>
          <a:xfrm>
            <a:off x="4083737" y="3382375"/>
            <a:ext cx="139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6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1949E"/>
                </a:solidFill>
                <a:latin typeface="Montserrat"/>
                <a:ea typeface="Montserrat"/>
                <a:cs typeface="Montserrat"/>
                <a:sym typeface="Montserrat"/>
              </a:rPr>
              <a:t>Ongoing </a:t>
            </a:r>
            <a:endParaRPr sz="700"/>
          </a:p>
        </p:txBody>
      </p:sp>
      <p:sp>
        <p:nvSpPr>
          <p:cNvPr id="1586" name="Google Shape;1586;p105"/>
          <p:cNvSpPr txBox="1"/>
          <p:nvPr/>
        </p:nvSpPr>
        <p:spPr>
          <a:xfrm>
            <a:off x="3789238" y="3662125"/>
            <a:ext cx="1958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Execution Stage!</a:t>
            </a:r>
            <a:endParaRPr sz="8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This is the most difficult and painful stage. You’re going to deal with interview process, rejections, tight deadlines, and all the preparation and training to get your desired career.</a:t>
            </a:r>
            <a:endParaRPr sz="8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7" name="Google Shape;1587;p105"/>
          <p:cNvGrpSpPr/>
          <p:nvPr/>
        </p:nvGrpSpPr>
        <p:grpSpPr>
          <a:xfrm>
            <a:off x="7043948" y="1405580"/>
            <a:ext cx="486251" cy="486251"/>
            <a:chOff x="7603972" y="3771900"/>
            <a:chExt cx="972502" cy="972502"/>
          </a:xfrm>
        </p:grpSpPr>
        <p:pic>
          <p:nvPicPr>
            <p:cNvPr id="1588" name="Google Shape;1588;p10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03972" y="3771900"/>
              <a:ext cx="972502" cy="972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9" name="Google Shape;1589;p105"/>
            <p:cNvSpPr txBox="1"/>
            <p:nvPr/>
          </p:nvSpPr>
          <p:spPr>
            <a:xfrm>
              <a:off x="7873747" y="4052148"/>
              <a:ext cx="5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44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  <a:endParaRPr sz="700"/>
            </a:p>
          </p:txBody>
        </p:sp>
      </p:grpSp>
      <p:grpSp>
        <p:nvGrpSpPr>
          <p:cNvPr id="1590" name="Google Shape;1590;p105"/>
          <p:cNvGrpSpPr/>
          <p:nvPr/>
        </p:nvGrpSpPr>
        <p:grpSpPr>
          <a:xfrm>
            <a:off x="6528927" y="3382375"/>
            <a:ext cx="1643700" cy="1170450"/>
            <a:chOff x="1149374" y="7337086"/>
            <a:chExt cx="3287400" cy="2340900"/>
          </a:xfrm>
        </p:grpSpPr>
        <p:sp>
          <p:nvSpPr>
            <p:cNvPr id="1591" name="Google Shape;1591;p105"/>
            <p:cNvSpPr txBox="1"/>
            <p:nvPr/>
          </p:nvSpPr>
          <p:spPr>
            <a:xfrm>
              <a:off x="1455969" y="7337086"/>
              <a:ext cx="267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61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1949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Post-shifting</a:t>
              </a:r>
              <a:endParaRPr sz="700"/>
            </a:p>
          </p:txBody>
        </p:sp>
        <p:sp>
          <p:nvSpPr>
            <p:cNvPr id="1592" name="Google Shape;1592;p105"/>
            <p:cNvSpPr txBox="1"/>
            <p:nvPr/>
          </p:nvSpPr>
          <p:spPr>
            <a:xfrm>
              <a:off x="1149374" y="7896886"/>
              <a:ext cx="3287400" cy="17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Adjustment Stage! 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 got your dream job. And it’s time for you to upgrade your new mastery skills in professional life. Good luck on all the trainings and KPIs! 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93" name="Google Shape;1593;p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5186" y="1383367"/>
            <a:ext cx="486251" cy="4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105"/>
          <p:cNvSpPr txBox="1"/>
          <p:nvPr/>
        </p:nvSpPr>
        <p:spPr>
          <a:xfrm>
            <a:off x="4655077" y="1504225"/>
            <a:ext cx="283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700"/>
          </a:p>
        </p:txBody>
      </p:sp>
      <p:pic>
        <p:nvPicPr>
          <p:cNvPr id="1595" name="Google Shape;1595;p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65769" y="2136118"/>
            <a:ext cx="536800" cy="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32626" y="2058778"/>
            <a:ext cx="486250" cy="5510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05"/>
          <p:cNvSpPr txBox="1"/>
          <p:nvPr/>
        </p:nvSpPr>
        <p:spPr>
          <a:xfrm>
            <a:off x="2328692" y="502004"/>
            <a:ext cx="4879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Shifting Processes</a:t>
            </a:r>
            <a:b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(focusing on career success)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8" name="Google Shape;1598;p105"/>
          <p:cNvSpPr/>
          <p:nvPr/>
        </p:nvSpPr>
        <p:spPr>
          <a:xfrm>
            <a:off x="2997713" y="2271225"/>
            <a:ext cx="971400" cy="388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05"/>
          <p:cNvSpPr/>
          <p:nvPr/>
        </p:nvSpPr>
        <p:spPr>
          <a:xfrm>
            <a:off x="5643963" y="2342400"/>
            <a:ext cx="971400" cy="388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05"/>
          <p:cNvSpPr txBox="1"/>
          <p:nvPr/>
        </p:nvSpPr>
        <p:spPr>
          <a:xfrm>
            <a:off x="660275" y="2660025"/>
            <a:ext cx="3000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Career Awareness &amp; </a:t>
            </a:r>
            <a:endParaRPr sz="8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/>
          </a:p>
        </p:txBody>
      </p:sp>
      <p:sp>
        <p:nvSpPr>
          <p:cNvPr id="1601" name="Google Shape;1601;p105"/>
          <p:cNvSpPr txBox="1"/>
          <p:nvPr/>
        </p:nvSpPr>
        <p:spPr>
          <a:xfrm>
            <a:off x="3268300" y="2791138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Resilience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2" name="Google Shape;1602;p105"/>
          <p:cNvSpPr txBox="1"/>
          <p:nvPr/>
        </p:nvSpPr>
        <p:spPr>
          <a:xfrm>
            <a:off x="5850738" y="2797538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Adjustment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" name="Google Shape;1607;p106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408261" y="7940"/>
            <a:ext cx="872007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06"/>
          <p:cNvSpPr/>
          <p:nvPr/>
        </p:nvSpPr>
        <p:spPr>
          <a:xfrm>
            <a:off x="127680" y="4822340"/>
            <a:ext cx="142237" cy="142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06"/>
          <p:cNvSpPr/>
          <p:nvPr/>
        </p:nvSpPr>
        <p:spPr>
          <a:xfrm>
            <a:off x="127680" y="4600575"/>
            <a:ext cx="142237" cy="1428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06"/>
          <p:cNvSpPr/>
          <p:nvPr/>
        </p:nvSpPr>
        <p:spPr>
          <a:xfrm>
            <a:off x="-1" y="0"/>
            <a:ext cx="387234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49E"/>
          </a:solidFill>
          <a:ln>
            <a:noFill/>
          </a:ln>
        </p:spPr>
      </p:sp>
      <p:pic>
        <p:nvPicPr>
          <p:cNvPr id="1611" name="Google Shape;1611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6137" y="1710379"/>
            <a:ext cx="1388269" cy="138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2413" y="1733167"/>
            <a:ext cx="1388268" cy="1388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7399" y="1405579"/>
            <a:ext cx="486251" cy="48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6682222" y="1699663"/>
            <a:ext cx="1337038" cy="13882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6" name="Google Shape;1616;p106"/>
          <p:cNvGrpSpPr/>
          <p:nvPr/>
        </p:nvGrpSpPr>
        <p:grpSpPr>
          <a:xfrm>
            <a:off x="1129475" y="3400175"/>
            <a:ext cx="2061600" cy="1327450"/>
            <a:chOff x="698275" y="7456291"/>
            <a:chExt cx="4123200" cy="2654900"/>
          </a:xfrm>
        </p:grpSpPr>
        <p:sp>
          <p:nvSpPr>
            <p:cNvPr id="1617" name="Google Shape;1617;p106"/>
            <p:cNvSpPr txBox="1"/>
            <p:nvPr/>
          </p:nvSpPr>
          <p:spPr>
            <a:xfrm>
              <a:off x="1382825" y="7456291"/>
              <a:ext cx="2776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61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1949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Pre-shifting</a:t>
              </a:r>
              <a:endParaRPr sz="700"/>
            </a:p>
          </p:txBody>
        </p:sp>
        <p:sp>
          <p:nvSpPr>
            <p:cNvPr id="1618" name="Google Shape;1618;p106"/>
            <p:cNvSpPr txBox="1"/>
            <p:nvPr/>
          </p:nvSpPr>
          <p:spPr>
            <a:xfrm>
              <a:off x="698275" y="8023191"/>
              <a:ext cx="4123200" cy="20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Preparations stage! 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this stage you will do a lot of research about market needs, you also upskilling your resource, understanding yourself deeper (personality, strength &amp; weakness, self-concept, etc)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 u="sng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619" name="Google Shape;1619;p106"/>
          <p:cNvSpPr txBox="1"/>
          <p:nvPr/>
        </p:nvSpPr>
        <p:spPr>
          <a:xfrm>
            <a:off x="2124508" y="1521763"/>
            <a:ext cx="180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700"/>
          </a:p>
        </p:txBody>
      </p:sp>
      <p:pic>
        <p:nvPicPr>
          <p:cNvPr id="1620" name="Google Shape;1620;p10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7984" y="2127574"/>
            <a:ext cx="440646" cy="5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06"/>
          <p:cNvSpPr txBox="1"/>
          <p:nvPr/>
        </p:nvSpPr>
        <p:spPr>
          <a:xfrm>
            <a:off x="4083737" y="3382375"/>
            <a:ext cx="1394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61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1949E"/>
                </a:solidFill>
                <a:latin typeface="Montserrat"/>
                <a:ea typeface="Montserrat"/>
                <a:cs typeface="Montserrat"/>
                <a:sym typeface="Montserrat"/>
              </a:rPr>
              <a:t>Ongoing </a:t>
            </a:r>
            <a:endParaRPr sz="700"/>
          </a:p>
        </p:txBody>
      </p:sp>
      <p:sp>
        <p:nvSpPr>
          <p:cNvPr id="1622" name="Google Shape;1622;p106"/>
          <p:cNvSpPr txBox="1"/>
          <p:nvPr/>
        </p:nvSpPr>
        <p:spPr>
          <a:xfrm>
            <a:off x="3789238" y="3662125"/>
            <a:ext cx="1958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Execution Stage!</a:t>
            </a:r>
            <a:endParaRPr sz="8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This is the most difficult and painful stage. You’re going to deal with interview process, rejections, tight deadlines, and all the preparation and training to get your desired career.</a:t>
            </a:r>
            <a:endParaRPr sz="8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23" name="Google Shape;1623;p106"/>
          <p:cNvGrpSpPr/>
          <p:nvPr/>
        </p:nvGrpSpPr>
        <p:grpSpPr>
          <a:xfrm>
            <a:off x="7043948" y="1405580"/>
            <a:ext cx="486251" cy="486251"/>
            <a:chOff x="7603972" y="3771900"/>
            <a:chExt cx="972502" cy="972502"/>
          </a:xfrm>
        </p:grpSpPr>
        <p:pic>
          <p:nvPicPr>
            <p:cNvPr id="1624" name="Google Shape;1624;p10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603972" y="3771900"/>
              <a:ext cx="972502" cy="972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5" name="Google Shape;1625;p106"/>
            <p:cNvSpPr txBox="1"/>
            <p:nvPr/>
          </p:nvSpPr>
          <p:spPr>
            <a:xfrm>
              <a:off x="7873747" y="4052148"/>
              <a:ext cx="5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444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  <a:endParaRPr sz="700"/>
            </a:p>
          </p:txBody>
        </p:sp>
      </p:grpSp>
      <p:grpSp>
        <p:nvGrpSpPr>
          <p:cNvPr id="1626" name="Google Shape;1626;p106"/>
          <p:cNvGrpSpPr/>
          <p:nvPr/>
        </p:nvGrpSpPr>
        <p:grpSpPr>
          <a:xfrm>
            <a:off x="6528927" y="3382375"/>
            <a:ext cx="1643700" cy="1170450"/>
            <a:chOff x="1149374" y="7337086"/>
            <a:chExt cx="3287400" cy="2340900"/>
          </a:xfrm>
        </p:grpSpPr>
        <p:sp>
          <p:nvSpPr>
            <p:cNvPr id="1627" name="Google Shape;1627;p106"/>
            <p:cNvSpPr txBox="1"/>
            <p:nvPr/>
          </p:nvSpPr>
          <p:spPr>
            <a:xfrm>
              <a:off x="1455969" y="7337086"/>
              <a:ext cx="2674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61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1949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Post-shifting</a:t>
              </a:r>
              <a:endParaRPr sz="700"/>
            </a:p>
          </p:txBody>
        </p:sp>
        <p:sp>
          <p:nvSpPr>
            <p:cNvPr id="1628" name="Google Shape;1628;p106"/>
            <p:cNvSpPr txBox="1"/>
            <p:nvPr/>
          </p:nvSpPr>
          <p:spPr>
            <a:xfrm>
              <a:off x="1149374" y="7896886"/>
              <a:ext cx="3287400" cy="178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Adjustment Stage! 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2464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4448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You got your dream job. And it’s time for you to upgrade your new mastery skills in professional life. Good luck on all the trainings and KPIs! </a:t>
              </a:r>
              <a:endParaRPr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629" name="Google Shape;1629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25186" y="1383367"/>
            <a:ext cx="486251" cy="4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06"/>
          <p:cNvSpPr txBox="1"/>
          <p:nvPr/>
        </p:nvSpPr>
        <p:spPr>
          <a:xfrm>
            <a:off x="4655077" y="1504225"/>
            <a:ext cx="283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4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700"/>
          </a:p>
        </p:txBody>
      </p:sp>
      <p:pic>
        <p:nvPicPr>
          <p:cNvPr id="1631" name="Google Shape;1631;p10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65769" y="2136118"/>
            <a:ext cx="536800" cy="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0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32626" y="2058778"/>
            <a:ext cx="486250" cy="5510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06"/>
          <p:cNvSpPr txBox="1"/>
          <p:nvPr/>
        </p:nvSpPr>
        <p:spPr>
          <a:xfrm>
            <a:off x="2328692" y="502004"/>
            <a:ext cx="4879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Career Shifting Processes</a:t>
            </a:r>
            <a:b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(focusing on career success)</a:t>
            </a:r>
            <a:endParaRPr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4" name="Google Shape;1634;p106"/>
          <p:cNvSpPr/>
          <p:nvPr/>
        </p:nvSpPr>
        <p:spPr>
          <a:xfrm>
            <a:off x="2997713" y="2271225"/>
            <a:ext cx="971400" cy="388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06"/>
          <p:cNvSpPr/>
          <p:nvPr/>
        </p:nvSpPr>
        <p:spPr>
          <a:xfrm>
            <a:off x="5643963" y="2342400"/>
            <a:ext cx="971400" cy="388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06"/>
          <p:cNvSpPr txBox="1"/>
          <p:nvPr/>
        </p:nvSpPr>
        <p:spPr>
          <a:xfrm>
            <a:off x="660275" y="2660025"/>
            <a:ext cx="30000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Career Awareness &amp; </a:t>
            </a:r>
            <a:endParaRPr sz="800">
              <a:solidFill>
                <a:srgbClr val="4448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4485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/>
          </a:p>
        </p:txBody>
      </p:sp>
      <p:sp>
        <p:nvSpPr>
          <p:cNvPr id="1637" name="Google Shape;1637;p106"/>
          <p:cNvSpPr txBox="1"/>
          <p:nvPr/>
        </p:nvSpPr>
        <p:spPr>
          <a:xfrm>
            <a:off x="3268300" y="2791138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Resilience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8" name="Google Shape;1638;p106"/>
          <p:cNvSpPr txBox="1"/>
          <p:nvPr/>
        </p:nvSpPr>
        <p:spPr>
          <a:xfrm>
            <a:off x="5850738" y="2797538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6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Adjustment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9" name="Google Shape;1639;p106"/>
          <p:cNvSpPr/>
          <p:nvPr/>
        </p:nvSpPr>
        <p:spPr>
          <a:xfrm>
            <a:off x="0" y="-10800"/>
            <a:ext cx="9144000" cy="5165100"/>
          </a:xfrm>
          <a:prstGeom prst="rect">
            <a:avLst/>
          </a:prstGeom>
          <a:solidFill>
            <a:schemeClr val="lt1">
              <a:alpha val="9373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106"/>
          <p:cNvSpPr txBox="1"/>
          <p:nvPr/>
        </p:nvSpPr>
        <p:spPr>
          <a:xfrm>
            <a:off x="2097450" y="1511713"/>
            <a:ext cx="4949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The question is: </a:t>
            </a:r>
            <a:endParaRPr b="1" sz="4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1" name="Google Shape;1641;p106"/>
          <p:cNvSpPr txBox="1"/>
          <p:nvPr/>
        </p:nvSpPr>
        <p:spPr>
          <a:xfrm>
            <a:off x="2097450" y="2525413"/>
            <a:ext cx="4949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DC039"/>
                </a:solidFill>
                <a:latin typeface="Montserrat"/>
                <a:ea typeface="Montserrat"/>
                <a:cs typeface="Montserrat"/>
                <a:sym typeface="Montserrat"/>
              </a:rPr>
              <a:t>Are you Ready? </a:t>
            </a:r>
            <a:endParaRPr b="1" sz="4500">
              <a:solidFill>
                <a:srgbClr val="FDC0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5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593" y="4313"/>
            <a:ext cx="8752031" cy="5122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696" name="Google Shape;696;p53"/>
          <p:cNvPicPr preferRelativeResize="0"/>
          <p:nvPr/>
        </p:nvPicPr>
        <p:blipFill rotWithShape="1">
          <a:blip r:embed="rId4">
            <a:alphaModFix amt="54000"/>
          </a:blip>
          <a:srcRect b="0" l="0" r="0" t="0"/>
          <a:stretch/>
        </p:blipFill>
        <p:spPr>
          <a:xfrm>
            <a:off x="245" y="2797596"/>
            <a:ext cx="2281649" cy="2565616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3"/>
          <p:cNvSpPr txBox="1"/>
          <p:nvPr/>
        </p:nvSpPr>
        <p:spPr>
          <a:xfrm>
            <a:off x="843734" y="288158"/>
            <a:ext cx="4361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4.0 Industrial Revolution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the Biggest and Most Holistic Revolution Ever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reemap chart&#10;&#10;Description automatically generated" id="698" name="Google Shape;69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874" y="674087"/>
            <a:ext cx="7550254" cy="4247017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3"/>
          <p:cNvSpPr txBox="1"/>
          <p:nvPr/>
        </p:nvSpPr>
        <p:spPr>
          <a:xfrm>
            <a:off x="6200116" y="3779920"/>
            <a:ext cx="1398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Integrated digital ecosystem and connectivity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53"/>
          <p:cNvSpPr txBox="1"/>
          <p:nvPr/>
        </p:nvSpPr>
        <p:spPr>
          <a:xfrm>
            <a:off x="6427907" y="2222011"/>
            <a:ext cx="942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COVID 19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53"/>
          <p:cNvSpPr/>
          <p:nvPr/>
        </p:nvSpPr>
        <p:spPr>
          <a:xfrm>
            <a:off x="6112586" y="1872652"/>
            <a:ext cx="1562100" cy="2461200"/>
          </a:xfrm>
          <a:prstGeom prst="rect">
            <a:avLst/>
          </a:prstGeom>
          <a:solidFill>
            <a:srgbClr val="38B6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Industry 4.0 is the most accessible and affordable for all industry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2" name="Google Shape;702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47135" y="188116"/>
            <a:ext cx="1361017" cy="52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3"/>
          <p:cNvSpPr/>
          <p:nvPr/>
        </p:nvSpPr>
        <p:spPr>
          <a:xfrm>
            <a:off x="0" y="0"/>
            <a:ext cx="388795" cy="7716457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107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07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1649" name="Google Shape;1649;p107"/>
          <p:cNvSpPr txBox="1"/>
          <p:nvPr/>
        </p:nvSpPr>
        <p:spPr>
          <a:xfrm>
            <a:off x="1082356" y="1363120"/>
            <a:ext cx="73680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For Career Shifting, </a:t>
            </a:r>
            <a:endParaRPr b="1" sz="2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It’s indeed a long process and required a lot of work and resilience. To know what the best treatment and strategy that suitable for you, you need to </a:t>
            </a:r>
            <a:r>
              <a:rPr b="1" lang="en" sz="2700">
                <a:solidFill>
                  <a:srgbClr val="FBBF37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b="1" lang="en" sz="2700">
                <a:solidFill>
                  <a:srgbClr val="FBBF37"/>
                </a:solidFill>
                <a:latin typeface="Montserrat"/>
                <a:ea typeface="Montserrat"/>
                <a:cs typeface="Montserrat"/>
                <a:sym typeface="Montserrat"/>
              </a:rPr>
              <a:t>nderstand about yourself and resources</a:t>
            </a:r>
            <a:endParaRPr b="1" sz="25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108"/>
          <p:cNvSpPr/>
          <p:nvPr/>
        </p:nvSpPr>
        <p:spPr>
          <a:xfrm>
            <a:off x="312525" y="283175"/>
            <a:ext cx="2590800" cy="338700"/>
          </a:xfrm>
          <a:prstGeom prst="roundRect">
            <a:avLst>
              <a:gd fmla="val 10700" name="adj"/>
            </a:avLst>
          </a:prstGeom>
          <a:solidFill>
            <a:srgbClr val="F5B932"/>
          </a:solidFill>
          <a:ln>
            <a:noFill/>
          </a:ln>
          <a:effectLst>
            <a:outerShdw blurRad="1524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Outline Pembelajaran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55" name="Google Shape;1655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706" y="230270"/>
            <a:ext cx="953289" cy="3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08"/>
          <p:cNvSpPr/>
          <p:nvPr/>
        </p:nvSpPr>
        <p:spPr>
          <a:xfrm>
            <a:off x="1095375" y="18765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08"/>
          <p:cNvSpPr txBox="1"/>
          <p:nvPr/>
        </p:nvSpPr>
        <p:spPr>
          <a:xfrm>
            <a:off x="146685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the world is changing so fast?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8" name="Google Shape;1658;p108"/>
          <p:cNvSpPr/>
          <p:nvPr/>
        </p:nvSpPr>
        <p:spPr>
          <a:xfrm>
            <a:off x="1084500" y="254605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108"/>
          <p:cNvSpPr txBox="1"/>
          <p:nvPr/>
        </p:nvSpPr>
        <p:spPr>
          <a:xfrm>
            <a:off x="1466850" y="2342950"/>
            <a:ext cx="32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Opportunities for Digital Marketing Jobs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08"/>
          <p:cNvSpPr/>
          <p:nvPr/>
        </p:nvSpPr>
        <p:spPr>
          <a:xfrm>
            <a:off x="1084500" y="31911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08"/>
          <p:cNvSpPr txBox="1"/>
          <p:nvPr/>
        </p:nvSpPr>
        <p:spPr>
          <a:xfrm>
            <a:off x="1466850" y="3086625"/>
            <a:ext cx="34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Career Stages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08"/>
          <p:cNvSpPr/>
          <p:nvPr/>
        </p:nvSpPr>
        <p:spPr>
          <a:xfrm>
            <a:off x="1095375" y="3905325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108"/>
          <p:cNvSpPr txBox="1"/>
          <p:nvPr/>
        </p:nvSpPr>
        <p:spPr>
          <a:xfrm>
            <a:off x="1466850" y="3702225"/>
            <a:ext cx="323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Consequences for Shifting Career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4" name="Google Shape;1664;p108"/>
          <p:cNvSpPr/>
          <p:nvPr/>
        </p:nvSpPr>
        <p:spPr>
          <a:xfrm>
            <a:off x="5234700" y="1952700"/>
            <a:ext cx="209700" cy="209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08"/>
          <p:cNvSpPr txBox="1"/>
          <p:nvPr/>
        </p:nvSpPr>
        <p:spPr>
          <a:xfrm>
            <a:off x="5606200" y="1781100"/>
            <a:ext cx="288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Defining our goals and market needs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6" name="Google Shape;1666;p108"/>
          <p:cNvSpPr/>
          <p:nvPr/>
        </p:nvSpPr>
        <p:spPr>
          <a:xfrm>
            <a:off x="5229275" y="25434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108"/>
          <p:cNvSpPr txBox="1"/>
          <p:nvPr/>
        </p:nvSpPr>
        <p:spPr>
          <a:xfrm>
            <a:off x="1362599" y="910100"/>
            <a:ext cx="64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" sz="22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Understanding Career Shifting: The Opportunity and Consequences</a:t>
            </a:r>
            <a:endParaRPr b="1" i="0" sz="2200" u="none" cap="none" strike="noStrike">
              <a:solidFill>
                <a:srgbClr val="01949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8" name="Google Shape;1668;p108"/>
          <p:cNvSpPr/>
          <p:nvPr/>
        </p:nvSpPr>
        <p:spPr>
          <a:xfrm>
            <a:off x="5229263" y="31911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08"/>
          <p:cNvSpPr txBox="1"/>
          <p:nvPr/>
        </p:nvSpPr>
        <p:spPr>
          <a:xfrm>
            <a:off x="5606200" y="3009825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is your Career Readiness?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0" name="Google Shape;1670;p108"/>
          <p:cNvSpPr/>
          <p:nvPr/>
        </p:nvSpPr>
        <p:spPr>
          <a:xfrm>
            <a:off x="5234700" y="3876900"/>
            <a:ext cx="209700" cy="209400"/>
          </a:xfrm>
          <a:prstGeom prst="rect">
            <a:avLst/>
          </a:prstGeom>
          <a:noFill/>
          <a:ln cap="flat" cmpd="sng" w="1905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671" name="Google Shape;1671;p108"/>
          <p:cNvSpPr txBox="1"/>
          <p:nvPr/>
        </p:nvSpPr>
        <p:spPr>
          <a:xfrm>
            <a:off x="5606175" y="3781500"/>
            <a:ext cx="25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Profiler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2" name="Google Shape;167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1823400"/>
            <a:ext cx="338699" cy="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08"/>
          <p:cNvSpPr/>
          <p:nvPr/>
        </p:nvSpPr>
        <p:spPr>
          <a:xfrm>
            <a:off x="4807750" y="3727650"/>
            <a:ext cx="3854400" cy="546000"/>
          </a:xfrm>
          <a:prstGeom prst="rect">
            <a:avLst/>
          </a:prstGeom>
          <a:noFill/>
          <a:ln cap="flat" cmpd="sng" w="19050">
            <a:solidFill>
              <a:srgbClr val="FDC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4" name="Google Shape;1674;p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6927" y="3881823"/>
            <a:ext cx="209700" cy="23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00" y="248140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139387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875" y="3862013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75" y="188805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200" y="2464950"/>
            <a:ext cx="338699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775" y="3145500"/>
            <a:ext cx="338699" cy="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08"/>
          <p:cNvSpPr txBox="1"/>
          <p:nvPr/>
        </p:nvSpPr>
        <p:spPr>
          <a:xfrm>
            <a:off x="5606200" y="2342950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your Career Readiness work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109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767" y="145955"/>
            <a:ext cx="911005" cy="349785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09"/>
          <p:cNvSpPr/>
          <p:nvPr/>
        </p:nvSpPr>
        <p:spPr>
          <a:xfrm>
            <a:off x="0" y="20922"/>
            <a:ext cx="387234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DC039"/>
          </a:solidFill>
          <a:ln>
            <a:noFill/>
          </a:ln>
        </p:spPr>
      </p:sp>
      <p:sp>
        <p:nvSpPr>
          <p:cNvPr id="1689" name="Google Shape;1689;p109"/>
          <p:cNvSpPr txBox="1"/>
          <p:nvPr/>
        </p:nvSpPr>
        <p:spPr>
          <a:xfrm>
            <a:off x="1083656" y="1636145"/>
            <a:ext cx="7368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After understanding your goals, what market needs, and your initial maturity level, the next step is</a:t>
            </a:r>
            <a:endParaRPr b="1" sz="3000">
              <a:solidFill>
                <a:srgbClr val="FBBF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0" name="Google Shape;1690;p109"/>
          <p:cNvSpPr txBox="1"/>
          <p:nvPr/>
        </p:nvSpPr>
        <p:spPr>
          <a:xfrm>
            <a:off x="1081228" y="2996621"/>
            <a:ext cx="611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BBF37"/>
                </a:solidFill>
                <a:latin typeface="Montserrat"/>
                <a:ea typeface="Montserrat"/>
                <a:cs typeface="Montserrat"/>
                <a:sym typeface="Montserrat"/>
              </a:rPr>
              <a:t>to understand your resources</a:t>
            </a:r>
            <a:endParaRPr sz="3000">
              <a:solidFill>
                <a:srgbClr val="FBBF3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10"/>
          <p:cNvSpPr txBox="1"/>
          <p:nvPr>
            <p:ph idx="1" type="body"/>
          </p:nvPr>
        </p:nvSpPr>
        <p:spPr>
          <a:xfrm>
            <a:off x="380492" y="160036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6" name="Google Shape;1696;p110"/>
          <p:cNvSpPr txBox="1"/>
          <p:nvPr>
            <p:ph idx="2" type="body"/>
          </p:nvPr>
        </p:nvSpPr>
        <p:spPr>
          <a:xfrm>
            <a:off x="5918931" y="160036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7" name="Google Shape;1697;p110"/>
          <p:cNvSpPr txBox="1"/>
          <p:nvPr>
            <p:ph idx="3" type="body"/>
          </p:nvPr>
        </p:nvSpPr>
        <p:spPr>
          <a:xfrm>
            <a:off x="380492" y="1914280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8" name="Google Shape;1698;p110"/>
          <p:cNvSpPr txBox="1"/>
          <p:nvPr>
            <p:ph idx="4" type="body"/>
          </p:nvPr>
        </p:nvSpPr>
        <p:spPr>
          <a:xfrm>
            <a:off x="5918931" y="1914280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9" name="Google Shape;1699;p110"/>
          <p:cNvSpPr txBox="1"/>
          <p:nvPr>
            <p:ph idx="5" type="body"/>
          </p:nvPr>
        </p:nvSpPr>
        <p:spPr>
          <a:xfrm>
            <a:off x="380492" y="223004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0" name="Google Shape;1700;p110"/>
          <p:cNvSpPr txBox="1"/>
          <p:nvPr>
            <p:ph idx="6" type="body"/>
          </p:nvPr>
        </p:nvSpPr>
        <p:spPr>
          <a:xfrm>
            <a:off x="5918931" y="223004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1" name="Google Shape;1701;p110"/>
          <p:cNvSpPr txBox="1"/>
          <p:nvPr>
            <p:ph idx="7" type="body"/>
          </p:nvPr>
        </p:nvSpPr>
        <p:spPr>
          <a:xfrm>
            <a:off x="380492" y="2543962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2" name="Google Shape;1702;p110"/>
          <p:cNvSpPr txBox="1"/>
          <p:nvPr>
            <p:ph idx="8" type="body"/>
          </p:nvPr>
        </p:nvSpPr>
        <p:spPr>
          <a:xfrm>
            <a:off x="5918931" y="2543962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3" name="Google Shape;1703;p110"/>
          <p:cNvSpPr txBox="1"/>
          <p:nvPr>
            <p:ph idx="9" type="body"/>
          </p:nvPr>
        </p:nvSpPr>
        <p:spPr>
          <a:xfrm>
            <a:off x="380492" y="284121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4" name="Google Shape;1704;p110"/>
          <p:cNvSpPr txBox="1"/>
          <p:nvPr>
            <p:ph idx="13" type="body"/>
          </p:nvPr>
        </p:nvSpPr>
        <p:spPr>
          <a:xfrm>
            <a:off x="5918931" y="284121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5" name="Google Shape;1705;p110"/>
          <p:cNvSpPr txBox="1"/>
          <p:nvPr>
            <p:ph idx="14" type="body"/>
          </p:nvPr>
        </p:nvSpPr>
        <p:spPr>
          <a:xfrm>
            <a:off x="380492" y="315512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6" name="Google Shape;1706;p110"/>
          <p:cNvSpPr txBox="1"/>
          <p:nvPr>
            <p:ph idx="15" type="body"/>
          </p:nvPr>
        </p:nvSpPr>
        <p:spPr>
          <a:xfrm>
            <a:off x="5918931" y="315512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707" name="Google Shape;170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11"/>
          <p:cNvSpPr txBox="1"/>
          <p:nvPr>
            <p:ph idx="1" type="body"/>
          </p:nvPr>
        </p:nvSpPr>
        <p:spPr>
          <a:xfrm>
            <a:off x="380492" y="160036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3" name="Google Shape;1713;p111"/>
          <p:cNvSpPr txBox="1"/>
          <p:nvPr>
            <p:ph idx="2" type="body"/>
          </p:nvPr>
        </p:nvSpPr>
        <p:spPr>
          <a:xfrm>
            <a:off x="5918931" y="160036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4" name="Google Shape;1714;p111"/>
          <p:cNvSpPr txBox="1"/>
          <p:nvPr>
            <p:ph idx="3" type="body"/>
          </p:nvPr>
        </p:nvSpPr>
        <p:spPr>
          <a:xfrm>
            <a:off x="380492" y="1914280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5" name="Google Shape;1715;p111"/>
          <p:cNvSpPr txBox="1"/>
          <p:nvPr>
            <p:ph idx="4" type="body"/>
          </p:nvPr>
        </p:nvSpPr>
        <p:spPr>
          <a:xfrm>
            <a:off x="5918931" y="1914280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6" name="Google Shape;1716;p111"/>
          <p:cNvSpPr txBox="1"/>
          <p:nvPr>
            <p:ph idx="5" type="body"/>
          </p:nvPr>
        </p:nvSpPr>
        <p:spPr>
          <a:xfrm>
            <a:off x="380492" y="223004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7" name="Google Shape;1717;p111"/>
          <p:cNvSpPr txBox="1"/>
          <p:nvPr>
            <p:ph idx="6" type="body"/>
          </p:nvPr>
        </p:nvSpPr>
        <p:spPr>
          <a:xfrm>
            <a:off x="5918931" y="223004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8" name="Google Shape;1718;p111"/>
          <p:cNvSpPr txBox="1"/>
          <p:nvPr>
            <p:ph idx="7" type="body"/>
          </p:nvPr>
        </p:nvSpPr>
        <p:spPr>
          <a:xfrm>
            <a:off x="380492" y="2543962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9" name="Google Shape;1719;p111"/>
          <p:cNvSpPr txBox="1"/>
          <p:nvPr>
            <p:ph idx="8" type="body"/>
          </p:nvPr>
        </p:nvSpPr>
        <p:spPr>
          <a:xfrm>
            <a:off x="5918931" y="2543962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0" name="Google Shape;1720;p111"/>
          <p:cNvSpPr txBox="1"/>
          <p:nvPr>
            <p:ph idx="9" type="body"/>
          </p:nvPr>
        </p:nvSpPr>
        <p:spPr>
          <a:xfrm>
            <a:off x="380492" y="2841217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1" name="Google Shape;1721;p111"/>
          <p:cNvSpPr txBox="1"/>
          <p:nvPr>
            <p:ph idx="13" type="body"/>
          </p:nvPr>
        </p:nvSpPr>
        <p:spPr>
          <a:xfrm>
            <a:off x="5918931" y="2841217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2" name="Google Shape;1722;p111"/>
          <p:cNvSpPr txBox="1"/>
          <p:nvPr>
            <p:ph idx="14" type="body"/>
          </p:nvPr>
        </p:nvSpPr>
        <p:spPr>
          <a:xfrm>
            <a:off x="380492" y="3155129"/>
            <a:ext cx="5291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3" name="Google Shape;1723;p111"/>
          <p:cNvSpPr txBox="1"/>
          <p:nvPr>
            <p:ph idx="15" type="body"/>
          </p:nvPr>
        </p:nvSpPr>
        <p:spPr>
          <a:xfrm>
            <a:off x="5918931" y="3155129"/>
            <a:ext cx="2739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1724" name="Google Shape;172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112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112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1732" name="Google Shape;173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13" y="801600"/>
            <a:ext cx="7583196" cy="31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113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13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740" name="Google Shape;1740;p113"/>
          <p:cNvSpPr txBox="1"/>
          <p:nvPr/>
        </p:nvSpPr>
        <p:spPr>
          <a:xfrm>
            <a:off x="777488" y="1329000"/>
            <a:ext cx="75024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Rakamin Personal Profiler: What is it?</a:t>
            </a:r>
            <a:endParaRPr b="1" sz="2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5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1" name="Google Shape;1741;p113"/>
          <p:cNvSpPr txBox="1"/>
          <p:nvPr/>
        </p:nvSpPr>
        <p:spPr>
          <a:xfrm>
            <a:off x="1365825" y="1893225"/>
            <a:ext cx="64221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Produk asesmen psikologis yang dikembangkan berdasarkan teori psikologi dan psikometri, sudah teruji valid dan reliabel untuk mengukur aspek kepribadian dan minat karier seseorang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Bertujuan untuk membantu siswa untuk mengenal diri secara holistik sehingga dapat memberi gambaran tentang aspek diri yang menonjol dan perlu dikembangkan untuk akselerasi karier di bidang teknologi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Memberikan gambaran mengenai contoh profesi di bidang teknologi digital beserta tingkat relevansi dengan profil siswa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Google Shape;1746;p114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14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749" name="Google Shape;1749;p114"/>
          <p:cNvSpPr txBox="1"/>
          <p:nvPr/>
        </p:nvSpPr>
        <p:spPr>
          <a:xfrm>
            <a:off x="484031" y="454613"/>
            <a:ext cx="67530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Rakamin Personal Profiler Report</a:t>
            </a:r>
            <a:endParaRPr b="1" sz="2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0" name="Google Shape;1750;p114"/>
          <p:cNvSpPr txBox="1"/>
          <p:nvPr/>
        </p:nvSpPr>
        <p:spPr>
          <a:xfrm>
            <a:off x="966244" y="1007081"/>
            <a:ext cx="73149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Rakamin Personal Profiler bisa diakses di profil masing-masing pada siswa yang sudah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enrolled class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Asesmen terbagi menjadi dua bagian: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lphaL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Bagian 1: Minat Karier → 60 soal. Estimasi durasi: 7-15 menit*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AutoNum type="alphaLcPeriod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Bagian 2: Kepribadian → 100 soal. Estimasi durasi: 10-20 menit*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Cara pengerjaan asesmen dapat mengikuti instruksi di web Rakamin setelah login dan mulai 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Ikuti Tes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Setelah selesai mengerjakan, setiap student akan mendapatkan hasil di platform dan bisa di download dalam bentuk PDF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 harus menyelesaikan semua soal di seluruh bagian asesmen baru akan mendapatkan hasil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476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AutoNum type="arabicPeriod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Silakan menyelesaikan dan mendownload hasil laporan asesmen sebelum sesi minggu depan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800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*Tidak ada batasan waktu, durasi pengerjaan tergantung kecepatan setiap user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5" name="Google Shape;1755;p11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15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758" name="Google Shape;1758;p115"/>
          <p:cNvSpPr txBox="1"/>
          <p:nvPr/>
        </p:nvSpPr>
        <p:spPr>
          <a:xfrm>
            <a:off x="819356" y="324000"/>
            <a:ext cx="75024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Tampilan Rakamin Personal Profiler di Dashboard</a:t>
            </a:r>
            <a:endParaRPr b="1" sz="2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9" name="Google Shape;1759;p115"/>
          <p:cNvPicPr preferRelativeResize="0"/>
          <p:nvPr/>
        </p:nvPicPr>
        <p:blipFill rotWithShape="1">
          <a:blip r:embed="rId5">
            <a:alphaModFix/>
          </a:blip>
          <a:srcRect b="9132" l="0" r="0" t="0"/>
          <a:stretch/>
        </p:blipFill>
        <p:spPr>
          <a:xfrm>
            <a:off x="615656" y="1155150"/>
            <a:ext cx="7909802" cy="3414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116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p116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767" name="Google Shape;1767;p116"/>
          <p:cNvSpPr txBox="1"/>
          <p:nvPr/>
        </p:nvSpPr>
        <p:spPr>
          <a:xfrm>
            <a:off x="983606" y="494550"/>
            <a:ext cx="750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Bagian Asesmen</a:t>
            </a:r>
            <a:endParaRPr b="1" sz="2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8" name="Google Shape;1768;p116"/>
          <p:cNvPicPr preferRelativeResize="0"/>
          <p:nvPr/>
        </p:nvPicPr>
        <p:blipFill rotWithShape="1">
          <a:blip r:embed="rId5">
            <a:alphaModFix/>
          </a:blip>
          <a:srcRect b="7834" l="0" r="0" t="0"/>
          <a:stretch/>
        </p:blipFill>
        <p:spPr>
          <a:xfrm>
            <a:off x="901031" y="1103828"/>
            <a:ext cx="7667552" cy="3357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54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3714" y="218741"/>
            <a:ext cx="7452000" cy="4726200"/>
          </a:xfrm>
          <a:prstGeom prst="roundRect">
            <a:avLst>
              <a:gd fmla="val 1140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11" name="Google Shape;711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4"/>
          <p:cNvSpPr/>
          <p:nvPr/>
        </p:nvSpPr>
        <p:spPr>
          <a:xfrm>
            <a:off x="0" y="-19"/>
            <a:ext cx="388795" cy="5124006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3" name="Google Shape;1773;p117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17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776" name="Google Shape;1776;p117"/>
          <p:cNvSpPr txBox="1"/>
          <p:nvPr/>
        </p:nvSpPr>
        <p:spPr>
          <a:xfrm>
            <a:off x="1003856" y="494550"/>
            <a:ext cx="7502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Contoh Pengerjaan Asesmen</a:t>
            </a:r>
            <a:endParaRPr b="1" sz="25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7" name="Google Shape;1777;p117"/>
          <p:cNvPicPr preferRelativeResize="0"/>
          <p:nvPr/>
        </p:nvPicPr>
        <p:blipFill rotWithShape="1">
          <a:blip r:embed="rId5">
            <a:alphaModFix/>
          </a:blip>
          <a:srcRect b="6059" l="0" r="0" t="0"/>
          <a:stretch/>
        </p:blipFill>
        <p:spPr>
          <a:xfrm>
            <a:off x="857739" y="1050225"/>
            <a:ext cx="7794639" cy="34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Google Shape;1783;p118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91255" y="0"/>
            <a:ext cx="8811975" cy="516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548" y="126469"/>
            <a:ext cx="913222" cy="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118"/>
          <p:cNvSpPr/>
          <p:nvPr/>
        </p:nvSpPr>
        <p:spPr>
          <a:xfrm>
            <a:off x="0" y="-19"/>
            <a:ext cx="391918" cy="5167503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sp>
        <p:nvSpPr>
          <p:cNvPr id="1786" name="Google Shape;1786;p118"/>
          <p:cNvSpPr txBox="1"/>
          <p:nvPr>
            <p:ph type="title"/>
          </p:nvPr>
        </p:nvSpPr>
        <p:spPr>
          <a:xfrm>
            <a:off x="797119" y="137768"/>
            <a:ext cx="7886700" cy="517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b="1" lang="en" sz="1700">
                <a:solidFill>
                  <a:srgbClr val="0897A1"/>
                </a:solidFill>
                <a:latin typeface="Montserrat"/>
                <a:ea typeface="Montserrat"/>
                <a:cs typeface="Montserrat"/>
                <a:sym typeface="Montserrat"/>
              </a:rPr>
              <a:t>Contoh Laporan Rakamin Personal Profiler Report</a:t>
            </a:r>
            <a:endParaRPr b="1" sz="1700">
              <a:solidFill>
                <a:srgbClr val="0897A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7" name="Google Shape;1787;p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362" y="880200"/>
            <a:ext cx="2875270" cy="39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9"/>
          <p:cNvSpPr txBox="1"/>
          <p:nvPr>
            <p:ph type="title"/>
          </p:nvPr>
        </p:nvSpPr>
        <p:spPr>
          <a:xfrm>
            <a:off x="700200" y="1676850"/>
            <a:ext cx="7743600" cy="17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kasih!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20"/>
          <p:cNvSpPr txBox="1"/>
          <p:nvPr>
            <p:ph type="title"/>
          </p:nvPr>
        </p:nvSpPr>
        <p:spPr>
          <a:xfrm>
            <a:off x="311700" y="56018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Copyright Rakamin Academy</a:t>
            </a:r>
            <a:endParaRPr/>
          </a:p>
        </p:txBody>
      </p:sp>
      <p:sp>
        <p:nvSpPr>
          <p:cNvPr id="1798" name="Google Shape;1798;p120"/>
          <p:cNvSpPr txBox="1"/>
          <p:nvPr>
            <p:ph idx="1" type="body"/>
          </p:nvPr>
        </p:nvSpPr>
        <p:spPr>
          <a:xfrm>
            <a:off x="2098025" y="1781975"/>
            <a:ext cx="4947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Dilarang keras untuk menyalin, mengutip, menggandakan, dan menyebarluaskan sebagian ataupun seluruh isi modul tanpa izin tertulis dari pihak penulis (Rakamin Academy)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5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55"/>
          <p:cNvPicPr preferRelativeResize="0"/>
          <p:nvPr/>
        </p:nvPicPr>
        <p:blipFill rotWithShape="1">
          <a:blip r:embed="rId4">
            <a:alphaModFix/>
          </a:blip>
          <a:srcRect b="11535" l="0" r="0" t="0"/>
          <a:stretch/>
        </p:blipFill>
        <p:spPr>
          <a:xfrm>
            <a:off x="963549" y="810021"/>
            <a:ext cx="7216800" cy="4100400"/>
          </a:xfrm>
          <a:prstGeom prst="roundRect">
            <a:avLst>
              <a:gd fmla="val 1871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19" name="Google Shape;719;p55"/>
          <p:cNvSpPr txBox="1"/>
          <p:nvPr/>
        </p:nvSpPr>
        <p:spPr>
          <a:xfrm>
            <a:off x="963549" y="342900"/>
            <a:ext cx="3854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Jobs with decreasing demand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0" name="Google Shape;72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55"/>
          <p:cNvSpPr/>
          <p:nvPr/>
        </p:nvSpPr>
        <p:spPr>
          <a:xfrm>
            <a:off x="0" y="0"/>
            <a:ext cx="388795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56"/>
          <p:cNvPicPr preferRelativeResize="0"/>
          <p:nvPr/>
        </p:nvPicPr>
        <p:blipFill rotWithShape="1">
          <a:blip r:embed="rId3">
            <a:alphaModFix/>
          </a:blip>
          <a:srcRect b="0" l="0" r="0" t="11457"/>
          <a:stretch/>
        </p:blipFill>
        <p:spPr>
          <a:xfrm>
            <a:off x="388737" y="0"/>
            <a:ext cx="8755263" cy="512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8090" y="125410"/>
            <a:ext cx="907344" cy="35084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6"/>
          <p:cNvSpPr/>
          <p:nvPr/>
        </p:nvSpPr>
        <p:spPr>
          <a:xfrm>
            <a:off x="0" y="0"/>
            <a:ext cx="388795" cy="5141405"/>
          </a:xfrm>
          <a:custGeom>
            <a:rect b="b" l="l" r="r" t="t"/>
            <a:pathLst>
              <a:path extrusionOk="0" h="3479800" w="624571">
                <a:moveTo>
                  <a:pt x="0" y="0"/>
                </a:moveTo>
                <a:lnTo>
                  <a:pt x="624571" y="0"/>
                </a:lnTo>
                <a:lnTo>
                  <a:pt x="624571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019FAB"/>
          </a:solidFill>
          <a:ln>
            <a:noFill/>
          </a:ln>
        </p:spPr>
      </p:sp>
      <p:pic>
        <p:nvPicPr>
          <p:cNvPr id="729" name="Google Shape;72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2712" y="338972"/>
            <a:ext cx="4153200" cy="4576800"/>
          </a:xfrm>
          <a:prstGeom prst="roundRect">
            <a:avLst>
              <a:gd fmla="val 2466" name="adj"/>
            </a:avLst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